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1"/>
  </p:notesMasterIdLst>
  <p:sldIdLst>
    <p:sldId id="257" r:id="rId5"/>
    <p:sldId id="1436" r:id="rId6"/>
    <p:sldId id="457" r:id="rId7"/>
    <p:sldId id="1438" r:id="rId8"/>
    <p:sldId id="1426" r:id="rId9"/>
    <p:sldId id="1425" r:id="rId10"/>
    <p:sldId id="279" r:id="rId11"/>
    <p:sldId id="280" r:id="rId12"/>
    <p:sldId id="283" r:id="rId13"/>
    <p:sldId id="281" r:id="rId14"/>
    <p:sldId id="264" r:id="rId15"/>
    <p:sldId id="266" r:id="rId16"/>
    <p:sldId id="259" r:id="rId17"/>
    <p:sldId id="1439" r:id="rId18"/>
    <p:sldId id="1442" r:id="rId19"/>
    <p:sldId id="1443" r:id="rId20"/>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2620"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485EA-6AB5-4ABA-94C5-12313C85938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01A0E04-6B34-4E6B-A42A-8504090FD941}">
      <dgm:prSet phldrT="[Text]"/>
      <dgm:spPr/>
      <dgm:t>
        <a:bodyPr/>
        <a:lstStyle/>
        <a:p>
          <a:r>
            <a:rPr lang="en-GB" dirty="0"/>
            <a:t>2022</a:t>
          </a:r>
        </a:p>
      </dgm:t>
    </dgm:pt>
    <dgm:pt modelId="{8AD9587D-390C-497A-9DE5-1A1F5E77447D}" type="parTrans" cxnId="{D756CFE4-AF35-4189-89A5-0B92E62BD874}">
      <dgm:prSet/>
      <dgm:spPr/>
      <dgm:t>
        <a:bodyPr/>
        <a:lstStyle/>
        <a:p>
          <a:endParaRPr lang="en-GB"/>
        </a:p>
      </dgm:t>
    </dgm:pt>
    <dgm:pt modelId="{FE17F77B-09DD-4E1D-B2B5-BBDD954B3AA6}" type="sibTrans" cxnId="{D756CFE4-AF35-4189-89A5-0B92E62BD874}">
      <dgm:prSet/>
      <dgm:spPr/>
      <dgm:t>
        <a:bodyPr/>
        <a:lstStyle/>
        <a:p>
          <a:endParaRPr lang="en-GB"/>
        </a:p>
      </dgm:t>
    </dgm:pt>
    <dgm:pt modelId="{5B8B5E19-3226-4988-B31F-704EB9582CAB}">
      <dgm:prSet phldrT="[Text]"/>
      <dgm:spPr/>
      <dgm:t>
        <a:bodyPr/>
        <a:lstStyle/>
        <a:p>
          <a:r>
            <a:rPr lang="en-GB" dirty="0"/>
            <a:t>Planning the project and commissioning</a:t>
          </a:r>
        </a:p>
      </dgm:t>
    </dgm:pt>
    <dgm:pt modelId="{52831105-7BFB-49B3-B0ED-05AC0460A15F}" type="parTrans" cxnId="{263882B8-8D37-4BD4-BBC2-33C06815023E}">
      <dgm:prSet/>
      <dgm:spPr/>
      <dgm:t>
        <a:bodyPr/>
        <a:lstStyle/>
        <a:p>
          <a:endParaRPr lang="en-GB"/>
        </a:p>
      </dgm:t>
    </dgm:pt>
    <dgm:pt modelId="{D854208B-3212-4E0B-A591-26BC3447ED63}" type="sibTrans" cxnId="{263882B8-8D37-4BD4-BBC2-33C06815023E}">
      <dgm:prSet/>
      <dgm:spPr/>
      <dgm:t>
        <a:bodyPr/>
        <a:lstStyle/>
        <a:p>
          <a:endParaRPr lang="en-GB"/>
        </a:p>
      </dgm:t>
    </dgm:pt>
    <dgm:pt modelId="{958A9E58-1C1F-4C28-AC89-2E50FCD03E33}">
      <dgm:prSet phldrT="[Text]"/>
      <dgm:spPr/>
      <dgm:t>
        <a:bodyPr/>
        <a:lstStyle/>
        <a:p>
          <a:r>
            <a:rPr lang="en-GB" dirty="0"/>
            <a:t>2023</a:t>
          </a:r>
        </a:p>
      </dgm:t>
    </dgm:pt>
    <dgm:pt modelId="{BE87E505-29C8-4D0A-A4BC-517ABC03A023}" type="parTrans" cxnId="{94513415-716C-4912-9B6F-AE1B3E6284FD}">
      <dgm:prSet/>
      <dgm:spPr/>
      <dgm:t>
        <a:bodyPr/>
        <a:lstStyle/>
        <a:p>
          <a:endParaRPr lang="en-GB"/>
        </a:p>
      </dgm:t>
    </dgm:pt>
    <dgm:pt modelId="{5DD85E51-387D-4206-9D16-B94DC2052428}" type="sibTrans" cxnId="{94513415-716C-4912-9B6F-AE1B3E6284FD}">
      <dgm:prSet/>
      <dgm:spPr/>
      <dgm:t>
        <a:bodyPr/>
        <a:lstStyle/>
        <a:p>
          <a:endParaRPr lang="en-GB"/>
        </a:p>
      </dgm:t>
    </dgm:pt>
    <dgm:pt modelId="{A7AEF28B-30F3-48F5-870D-65589D133067}">
      <dgm:prSet phldrT="[Text]"/>
      <dgm:spPr/>
      <dgm:t>
        <a:bodyPr/>
        <a:lstStyle/>
        <a:p>
          <a:r>
            <a:rPr lang="en-GB" dirty="0"/>
            <a:t>Day 1 consultations in all settings </a:t>
          </a:r>
        </a:p>
      </dgm:t>
    </dgm:pt>
    <dgm:pt modelId="{32290510-5F00-463E-A623-7FB04D00B898}" type="parTrans" cxnId="{14FF7BF3-BC14-4814-9BFC-B00A7F137068}">
      <dgm:prSet/>
      <dgm:spPr/>
      <dgm:t>
        <a:bodyPr/>
        <a:lstStyle/>
        <a:p>
          <a:endParaRPr lang="en-GB"/>
        </a:p>
      </dgm:t>
    </dgm:pt>
    <dgm:pt modelId="{65143EB9-25EB-489F-A4E0-0DA1C7199526}" type="sibTrans" cxnId="{14FF7BF3-BC14-4814-9BFC-B00A7F137068}">
      <dgm:prSet/>
      <dgm:spPr/>
      <dgm:t>
        <a:bodyPr/>
        <a:lstStyle/>
        <a:p>
          <a:endParaRPr lang="en-GB"/>
        </a:p>
      </dgm:t>
    </dgm:pt>
    <dgm:pt modelId="{DB9A8526-4A37-4CDC-AE78-7746082549CA}">
      <dgm:prSet phldrT="[Text]"/>
      <dgm:spPr/>
      <dgm:t>
        <a:bodyPr/>
        <a:lstStyle/>
        <a:p>
          <a:r>
            <a:rPr lang="en-GB" dirty="0"/>
            <a:t>2024</a:t>
          </a:r>
        </a:p>
      </dgm:t>
    </dgm:pt>
    <dgm:pt modelId="{2983294D-7F48-40CE-AE24-F1CB6B0FDEAA}" type="parTrans" cxnId="{94335EED-9C39-40C9-8A43-A564CA6C60B8}">
      <dgm:prSet/>
      <dgm:spPr/>
      <dgm:t>
        <a:bodyPr/>
        <a:lstStyle/>
        <a:p>
          <a:endParaRPr lang="en-GB"/>
        </a:p>
      </dgm:t>
    </dgm:pt>
    <dgm:pt modelId="{42FC7C30-E146-481C-BEB2-A188C97AE7BE}" type="sibTrans" cxnId="{94335EED-9C39-40C9-8A43-A564CA6C60B8}">
      <dgm:prSet/>
      <dgm:spPr/>
      <dgm:t>
        <a:bodyPr/>
        <a:lstStyle/>
        <a:p>
          <a:endParaRPr lang="en-GB"/>
        </a:p>
      </dgm:t>
    </dgm:pt>
    <dgm:pt modelId="{D929C928-821E-4198-A31D-466FE2D04AAD}">
      <dgm:prSet phldrT="[Text]"/>
      <dgm:spPr/>
      <dgm:t>
        <a:bodyPr/>
        <a:lstStyle/>
        <a:p>
          <a:r>
            <a:rPr lang="en-GB" dirty="0"/>
            <a:t>Project meeting 2 &amp; 3</a:t>
          </a:r>
        </a:p>
      </dgm:t>
    </dgm:pt>
    <dgm:pt modelId="{64566BB9-8CA2-481D-8342-753AABD8DF41}" type="parTrans" cxnId="{FCE992D9-B1D6-42A0-9BCC-89ADAE5D2766}">
      <dgm:prSet/>
      <dgm:spPr/>
      <dgm:t>
        <a:bodyPr/>
        <a:lstStyle/>
        <a:p>
          <a:endParaRPr lang="en-GB"/>
        </a:p>
      </dgm:t>
    </dgm:pt>
    <dgm:pt modelId="{9FE4F91E-30D6-489E-8145-7ADBC58E6E83}" type="sibTrans" cxnId="{FCE992D9-B1D6-42A0-9BCC-89ADAE5D2766}">
      <dgm:prSet/>
      <dgm:spPr/>
      <dgm:t>
        <a:bodyPr/>
        <a:lstStyle/>
        <a:p>
          <a:endParaRPr lang="en-GB"/>
        </a:p>
      </dgm:t>
    </dgm:pt>
    <dgm:pt modelId="{774126AE-11EA-4366-A12E-12B940DEF12A}">
      <dgm:prSet phldrT="[Text]"/>
      <dgm:spPr/>
      <dgm:t>
        <a:bodyPr/>
        <a:lstStyle/>
        <a:p>
          <a:r>
            <a:rPr lang="en-GB" dirty="0"/>
            <a:t>2 staff per setting to be trained in the 10 day Diploma </a:t>
          </a:r>
          <a:r>
            <a:rPr lang="en-GB" dirty="0" err="1"/>
            <a:t>TiSUK</a:t>
          </a:r>
          <a:r>
            <a:rPr lang="en-GB" dirty="0"/>
            <a:t> practitioner award. </a:t>
          </a:r>
        </a:p>
      </dgm:t>
    </dgm:pt>
    <dgm:pt modelId="{0BEE605E-414B-4AE3-AEFB-50FAD84AB58E}" type="parTrans" cxnId="{6C3FEBD7-15A5-4B43-A30D-2EF9EC6F2445}">
      <dgm:prSet/>
      <dgm:spPr/>
      <dgm:t>
        <a:bodyPr/>
        <a:lstStyle/>
        <a:p>
          <a:endParaRPr lang="en-GB"/>
        </a:p>
      </dgm:t>
    </dgm:pt>
    <dgm:pt modelId="{36C5DB05-C958-4976-8CB2-123AB10116B4}" type="sibTrans" cxnId="{6C3FEBD7-15A5-4B43-A30D-2EF9EC6F2445}">
      <dgm:prSet/>
      <dgm:spPr/>
      <dgm:t>
        <a:bodyPr/>
        <a:lstStyle/>
        <a:p>
          <a:endParaRPr lang="en-GB"/>
        </a:p>
      </dgm:t>
    </dgm:pt>
    <dgm:pt modelId="{CD3BB5D7-7076-45F1-96F6-570D4AB70514}">
      <dgm:prSet phldrT="[Text]"/>
      <dgm:spPr/>
      <dgm:t>
        <a:bodyPr/>
        <a:lstStyle/>
        <a:p>
          <a:r>
            <a:rPr lang="en-GB" dirty="0"/>
            <a:t>September 2023 1 day whole staff INSET </a:t>
          </a:r>
        </a:p>
      </dgm:t>
    </dgm:pt>
    <dgm:pt modelId="{BEE4D2E2-51AE-4417-9B82-DF66C6864F9C}" type="parTrans" cxnId="{92173507-7D58-4FD2-BBA4-3F4FEA9ED6EC}">
      <dgm:prSet/>
      <dgm:spPr/>
      <dgm:t>
        <a:bodyPr/>
        <a:lstStyle/>
        <a:p>
          <a:endParaRPr lang="en-GB"/>
        </a:p>
      </dgm:t>
    </dgm:pt>
    <dgm:pt modelId="{F25F0582-F0A6-41F8-8879-A5D424ED82C7}" type="sibTrans" cxnId="{92173507-7D58-4FD2-BBA4-3F4FEA9ED6EC}">
      <dgm:prSet/>
      <dgm:spPr/>
      <dgm:t>
        <a:bodyPr/>
        <a:lstStyle/>
        <a:p>
          <a:endParaRPr lang="en-GB"/>
        </a:p>
      </dgm:t>
    </dgm:pt>
    <dgm:pt modelId="{69FBC680-8D09-4B11-BCC4-A4D5CBD23063}">
      <dgm:prSet phldrT="[Text]"/>
      <dgm:spPr/>
      <dgm:t>
        <a:bodyPr/>
        <a:lstStyle/>
        <a:p>
          <a:endParaRPr lang="en-GB" dirty="0"/>
        </a:p>
      </dgm:t>
    </dgm:pt>
    <dgm:pt modelId="{A59BB809-D35E-4BF1-AB0B-5EA5A9C7B549}" type="parTrans" cxnId="{9DFD4D1A-30B8-4208-A729-6CC386F0D921}">
      <dgm:prSet/>
      <dgm:spPr/>
      <dgm:t>
        <a:bodyPr/>
        <a:lstStyle/>
        <a:p>
          <a:endParaRPr lang="en-GB"/>
        </a:p>
      </dgm:t>
    </dgm:pt>
    <dgm:pt modelId="{527DBE41-08E2-4873-85FE-00D6D3A7CD6C}" type="sibTrans" cxnId="{9DFD4D1A-30B8-4208-A729-6CC386F0D921}">
      <dgm:prSet/>
      <dgm:spPr/>
      <dgm:t>
        <a:bodyPr/>
        <a:lstStyle/>
        <a:p>
          <a:endParaRPr lang="en-GB"/>
        </a:p>
      </dgm:t>
    </dgm:pt>
    <dgm:pt modelId="{868F9C5B-0B50-4A31-B4AB-DD4D5907718D}">
      <dgm:prSet phldrT="[Text]"/>
      <dgm:spPr/>
      <dgm:t>
        <a:bodyPr/>
        <a:lstStyle/>
        <a:p>
          <a:r>
            <a:rPr lang="en-GB" dirty="0"/>
            <a:t>Project meeting 1</a:t>
          </a:r>
        </a:p>
      </dgm:t>
    </dgm:pt>
    <dgm:pt modelId="{EE022623-EDA4-4FC1-895A-60CB1FBD7B4D}" type="parTrans" cxnId="{5E6C6099-D7A0-41CC-BFA7-BD98A56FF680}">
      <dgm:prSet/>
      <dgm:spPr/>
      <dgm:t>
        <a:bodyPr/>
        <a:lstStyle/>
        <a:p>
          <a:endParaRPr lang="en-GB"/>
        </a:p>
      </dgm:t>
    </dgm:pt>
    <dgm:pt modelId="{909507D8-6A54-4DDB-B9DB-D70BE8AB21E6}" type="sibTrans" cxnId="{5E6C6099-D7A0-41CC-BFA7-BD98A56FF680}">
      <dgm:prSet/>
      <dgm:spPr/>
      <dgm:t>
        <a:bodyPr/>
        <a:lstStyle/>
        <a:p>
          <a:endParaRPr lang="en-GB"/>
        </a:p>
      </dgm:t>
    </dgm:pt>
    <dgm:pt modelId="{DA5E059A-6F5D-4875-9C1D-7F10865C4436}">
      <dgm:prSet phldrT="[Text]"/>
      <dgm:spPr/>
      <dgm:t>
        <a:bodyPr/>
        <a:lstStyle/>
        <a:p>
          <a:r>
            <a:rPr lang="en-GB" dirty="0"/>
            <a:t>Day 2 consultation </a:t>
          </a:r>
        </a:p>
      </dgm:t>
    </dgm:pt>
    <dgm:pt modelId="{4820F7B7-7ACA-4029-84CD-FAEE983E2212}" type="parTrans" cxnId="{BA52787C-A523-4B5F-A489-456FAFF02299}">
      <dgm:prSet/>
      <dgm:spPr/>
      <dgm:t>
        <a:bodyPr/>
        <a:lstStyle/>
        <a:p>
          <a:endParaRPr lang="en-GB"/>
        </a:p>
      </dgm:t>
    </dgm:pt>
    <dgm:pt modelId="{850FA5EA-10E9-4631-9DE3-B1BABD9791EC}" type="sibTrans" cxnId="{BA52787C-A523-4B5F-A489-456FAFF02299}">
      <dgm:prSet/>
      <dgm:spPr/>
      <dgm:t>
        <a:bodyPr/>
        <a:lstStyle/>
        <a:p>
          <a:endParaRPr lang="en-GB"/>
        </a:p>
      </dgm:t>
    </dgm:pt>
    <dgm:pt modelId="{52CA9FDD-AFB8-45A6-9828-EC31BF81D9CE}">
      <dgm:prSet phldrT="[Text]"/>
      <dgm:spPr/>
      <dgm:t>
        <a:bodyPr/>
        <a:lstStyle/>
        <a:p>
          <a:r>
            <a:rPr lang="en-GB" dirty="0"/>
            <a:t>Celebration event. </a:t>
          </a:r>
        </a:p>
      </dgm:t>
    </dgm:pt>
    <dgm:pt modelId="{AD2A744E-4EDD-47CE-84F2-289B306F2DE9}" type="parTrans" cxnId="{73D50C6B-9299-4D3C-9538-EBFCB56247E3}">
      <dgm:prSet/>
      <dgm:spPr/>
      <dgm:t>
        <a:bodyPr/>
        <a:lstStyle/>
        <a:p>
          <a:endParaRPr lang="en-GB"/>
        </a:p>
      </dgm:t>
    </dgm:pt>
    <dgm:pt modelId="{5EDCCA65-50CB-4EDC-96AB-4AD5B007380A}" type="sibTrans" cxnId="{73D50C6B-9299-4D3C-9538-EBFCB56247E3}">
      <dgm:prSet/>
      <dgm:spPr/>
      <dgm:t>
        <a:bodyPr/>
        <a:lstStyle/>
        <a:p>
          <a:endParaRPr lang="en-GB"/>
        </a:p>
      </dgm:t>
    </dgm:pt>
    <dgm:pt modelId="{E17EE6C6-C3F2-4792-91FD-317240F4F2AD}" type="pres">
      <dgm:prSet presAssocID="{34F485EA-6AB5-4ABA-94C5-12313C859383}" presName="linearFlow" presStyleCnt="0">
        <dgm:presLayoutVars>
          <dgm:dir/>
          <dgm:animLvl val="lvl"/>
          <dgm:resizeHandles val="exact"/>
        </dgm:presLayoutVars>
      </dgm:prSet>
      <dgm:spPr/>
    </dgm:pt>
    <dgm:pt modelId="{758864A4-7627-4FA8-9F40-278B7335D686}" type="pres">
      <dgm:prSet presAssocID="{101A0E04-6B34-4E6B-A42A-8504090FD941}" presName="composite" presStyleCnt="0"/>
      <dgm:spPr/>
    </dgm:pt>
    <dgm:pt modelId="{B1CCDC47-E8F3-4845-98AF-44CF0F3C9B17}" type="pres">
      <dgm:prSet presAssocID="{101A0E04-6B34-4E6B-A42A-8504090FD941}" presName="parTx" presStyleLbl="node1" presStyleIdx="0" presStyleCnt="3">
        <dgm:presLayoutVars>
          <dgm:chMax val="0"/>
          <dgm:chPref val="0"/>
          <dgm:bulletEnabled val="1"/>
        </dgm:presLayoutVars>
      </dgm:prSet>
      <dgm:spPr/>
    </dgm:pt>
    <dgm:pt modelId="{DB3899D1-CA7A-43D8-835C-6639CFBEA4C0}" type="pres">
      <dgm:prSet presAssocID="{101A0E04-6B34-4E6B-A42A-8504090FD941}" presName="parSh" presStyleLbl="node1" presStyleIdx="0" presStyleCnt="3"/>
      <dgm:spPr/>
    </dgm:pt>
    <dgm:pt modelId="{48B0F649-D8AE-4542-AA8A-3FAEF174163D}" type="pres">
      <dgm:prSet presAssocID="{101A0E04-6B34-4E6B-A42A-8504090FD941}" presName="desTx" presStyleLbl="fgAcc1" presStyleIdx="0" presStyleCnt="3">
        <dgm:presLayoutVars>
          <dgm:bulletEnabled val="1"/>
        </dgm:presLayoutVars>
      </dgm:prSet>
      <dgm:spPr/>
    </dgm:pt>
    <dgm:pt modelId="{F25400C5-8EF9-4F16-8692-42016EF1C264}" type="pres">
      <dgm:prSet presAssocID="{FE17F77B-09DD-4E1D-B2B5-BBDD954B3AA6}" presName="sibTrans" presStyleLbl="sibTrans2D1" presStyleIdx="0" presStyleCnt="2"/>
      <dgm:spPr/>
    </dgm:pt>
    <dgm:pt modelId="{36EC16E0-77AC-42C1-B42A-1A3AE7AF5E5E}" type="pres">
      <dgm:prSet presAssocID="{FE17F77B-09DD-4E1D-B2B5-BBDD954B3AA6}" presName="connTx" presStyleLbl="sibTrans2D1" presStyleIdx="0" presStyleCnt="2"/>
      <dgm:spPr/>
    </dgm:pt>
    <dgm:pt modelId="{9074F11B-7980-4B28-90A7-35579FADD596}" type="pres">
      <dgm:prSet presAssocID="{958A9E58-1C1F-4C28-AC89-2E50FCD03E33}" presName="composite" presStyleCnt="0"/>
      <dgm:spPr/>
    </dgm:pt>
    <dgm:pt modelId="{2D185164-242B-45D2-A307-1B199B44963A}" type="pres">
      <dgm:prSet presAssocID="{958A9E58-1C1F-4C28-AC89-2E50FCD03E33}" presName="parTx" presStyleLbl="node1" presStyleIdx="0" presStyleCnt="3">
        <dgm:presLayoutVars>
          <dgm:chMax val="0"/>
          <dgm:chPref val="0"/>
          <dgm:bulletEnabled val="1"/>
        </dgm:presLayoutVars>
      </dgm:prSet>
      <dgm:spPr/>
    </dgm:pt>
    <dgm:pt modelId="{F42B5FD6-E142-464E-AA34-BCC9924C98FE}" type="pres">
      <dgm:prSet presAssocID="{958A9E58-1C1F-4C28-AC89-2E50FCD03E33}" presName="parSh" presStyleLbl="node1" presStyleIdx="1" presStyleCnt="3"/>
      <dgm:spPr/>
    </dgm:pt>
    <dgm:pt modelId="{C4F21AF8-FB82-4349-A8EE-BA101807D617}" type="pres">
      <dgm:prSet presAssocID="{958A9E58-1C1F-4C28-AC89-2E50FCD03E33}" presName="desTx" presStyleLbl="fgAcc1" presStyleIdx="1" presStyleCnt="3">
        <dgm:presLayoutVars>
          <dgm:bulletEnabled val="1"/>
        </dgm:presLayoutVars>
      </dgm:prSet>
      <dgm:spPr/>
    </dgm:pt>
    <dgm:pt modelId="{93C8FD1E-40D0-4D90-9A5F-819209FB12A9}" type="pres">
      <dgm:prSet presAssocID="{5DD85E51-387D-4206-9D16-B94DC2052428}" presName="sibTrans" presStyleLbl="sibTrans2D1" presStyleIdx="1" presStyleCnt="2"/>
      <dgm:spPr/>
    </dgm:pt>
    <dgm:pt modelId="{00FF4278-CF35-4494-A935-13F949D9C9E2}" type="pres">
      <dgm:prSet presAssocID="{5DD85E51-387D-4206-9D16-B94DC2052428}" presName="connTx" presStyleLbl="sibTrans2D1" presStyleIdx="1" presStyleCnt="2"/>
      <dgm:spPr/>
    </dgm:pt>
    <dgm:pt modelId="{8727B3BC-C8FD-4205-A544-A6FD178ABFB1}" type="pres">
      <dgm:prSet presAssocID="{DB9A8526-4A37-4CDC-AE78-7746082549CA}" presName="composite" presStyleCnt="0"/>
      <dgm:spPr/>
    </dgm:pt>
    <dgm:pt modelId="{B591F106-FBC8-4414-8A2D-E80DB3C4D398}" type="pres">
      <dgm:prSet presAssocID="{DB9A8526-4A37-4CDC-AE78-7746082549CA}" presName="parTx" presStyleLbl="node1" presStyleIdx="1" presStyleCnt="3">
        <dgm:presLayoutVars>
          <dgm:chMax val="0"/>
          <dgm:chPref val="0"/>
          <dgm:bulletEnabled val="1"/>
        </dgm:presLayoutVars>
      </dgm:prSet>
      <dgm:spPr/>
    </dgm:pt>
    <dgm:pt modelId="{6064D46F-0782-499B-8C77-4C3B6BD3DB9A}" type="pres">
      <dgm:prSet presAssocID="{DB9A8526-4A37-4CDC-AE78-7746082549CA}" presName="parSh" presStyleLbl="node1" presStyleIdx="2" presStyleCnt="3"/>
      <dgm:spPr/>
    </dgm:pt>
    <dgm:pt modelId="{56293CB0-EA96-4476-9D02-B0E55678823E}" type="pres">
      <dgm:prSet presAssocID="{DB9A8526-4A37-4CDC-AE78-7746082549CA}" presName="desTx" presStyleLbl="fgAcc1" presStyleIdx="2" presStyleCnt="3">
        <dgm:presLayoutVars>
          <dgm:bulletEnabled val="1"/>
        </dgm:presLayoutVars>
      </dgm:prSet>
      <dgm:spPr/>
    </dgm:pt>
  </dgm:ptLst>
  <dgm:cxnLst>
    <dgm:cxn modelId="{4EADCE05-1369-462F-A08C-65A4261CDC35}" type="presOf" srcId="{FE17F77B-09DD-4E1D-B2B5-BBDD954B3AA6}" destId="{36EC16E0-77AC-42C1-B42A-1A3AE7AF5E5E}" srcOrd="1" destOrd="0" presId="urn:microsoft.com/office/officeart/2005/8/layout/process3"/>
    <dgm:cxn modelId="{92173507-7D58-4FD2-BBA4-3F4FEA9ED6EC}" srcId="{958A9E58-1C1F-4C28-AC89-2E50FCD03E33}" destId="{CD3BB5D7-7076-45F1-96F6-570D4AB70514}" srcOrd="2" destOrd="0" parTransId="{BEE4D2E2-51AE-4417-9B82-DF66C6864F9C}" sibTransId="{F25F0582-F0A6-41F8-8879-A5D424ED82C7}"/>
    <dgm:cxn modelId="{A1BA230B-1F54-42AB-823F-B7F804D037E2}" type="presOf" srcId="{958A9E58-1C1F-4C28-AC89-2E50FCD03E33}" destId="{F42B5FD6-E142-464E-AA34-BCC9924C98FE}" srcOrd="1" destOrd="0" presId="urn:microsoft.com/office/officeart/2005/8/layout/process3"/>
    <dgm:cxn modelId="{62FA9511-4DD5-4CA5-BA14-98F28D47791C}" type="presOf" srcId="{5DD85E51-387D-4206-9D16-B94DC2052428}" destId="{00FF4278-CF35-4494-A935-13F949D9C9E2}" srcOrd="1" destOrd="0" presId="urn:microsoft.com/office/officeart/2005/8/layout/process3"/>
    <dgm:cxn modelId="{94513415-716C-4912-9B6F-AE1B3E6284FD}" srcId="{34F485EA-6AB5-4ABA-94C5-12313C859383}" destId="{958A9E58-1C1F-4C28-AC89-2E50FCD03E33}" srcOrd="1" destOrd="0" parTransId="{BE87E505-29C8-4D0A-A4BC-517ABC03A023}" sibTransId="{5DD85E51-387D-4206-9D16-B94DC2052428}"/>
    <dgm:cxn modelId="{9DFD4D1A-30B8-4208-A729-6CC386F0D921}" srcId="{958A9E58-1C1F-4C28-AC89-2E50FCD03E33}" destId="{69FBC680-8D09-4B11-BCC4-A4D5CBD23063}" srcOrd="3" destOrd="0" parTransId="{A59BB809-D35E-4BF1-AB0B-5EA5A9C7B549}" sibTransId="{527DBE41-08E2-4873-85FE-00D6D3A7CD6C}"/>
    <dgm:cxn modelId="{74785A1F-B992-4A73-8DD5-2E04A026CF85}" type="presOf" srcId="{101A0E04-6B34-4E6B-A42A-8504090FD941}" destId="{DB3899D1-CA7A-43D8-835C-6639CFBEA4C0}" srcOrd="1" destOrd="0" presId="urn:microsoft.com/office/officeart/2005/8/layout/process3"/>
    <dgm:cxn modelId="{8E588F22-6201-40C3-9A8C-501FC737163A}" type="presOf" srcId="{5B8B5E19-3226-4988-B31F-704EB9582CAB}" destId="{48B0F649-D8AE-4542-AA8A-3FAEF174163D}" srcOrd="0" destOrd="0" presId="urn:microsoft.com/office/officeart/2005/8/layout/process3"/>
    <dgm:cxn modelId="{6566115F-D96C-4E0D-9186-8C8C8DA07B78}" type="presOf" srcId="{DB9A8526-4A37-4CDC-AE78-7746082549CA}" destId="{6064D46F-0782-499B-8C77-4C3B6BD3DB9A}" srcOrd="1" destOrd="0" presId="urn:microsoft.com/office/officeart/2005/8/layout/process3"/>
    <dgm:cxn modelId="{89505D5F-1C06-4309-B963-2F4520557EAD}" type="presOf" srcId="{D929C928-821E-4198-A31D-466FE2D04AAD}" destId="{56293CB0-EA96-4476-9D02-B0E55678823E}" srcOrd="0" destOrd="0" presId="urn:microsoft.com/office/officeart/2005/8/layout/process3"/>
    <dgm:cxn modelId="{73D50C6B-9299-4D3C-9538-EBFCB56247E3}" srcId="{DB9A8526-4A37-4CDC-AE78-7746082549CA}" destId="{52CA9FDD-AFB8-45A6-9828-EC31BF81D9CE}" srcOrd="2" destOrd="0" parTransId="{AD2A744E-4EDD-47CE-84F2-289B306F2DE9}" sibTransId="{5EDCCA65-50CB-4EDC-96AB-4AD5B007380A}"/>
    <dgm:cxn modelId="{08E3164B-57C8-4DC8-8D3B-D860B8161C9C}" type="presOf" srcId="{868F9C5B-0B50-4A31-B4AB-DD4D5907718D}" destId="{C4F21AF8-FB82-4349-A8EE-BA101807D617}" srcOrd="0" destOrd="1" presId="urn:microsoft.com/office/officeart/2005/8/layout/process3"/>
    <dgm:cxn modelId="{D0D65D52-2BFD-402A-B609-C0FA887147EA}" type="presOf" srcId="{52CA9FDD-AFB8-45A6-9828-EC31BF81D9CE}" destId="{56293CB0-EA96-4476-9D02-B0E55678823E}" srcOrd="0" destOrd="2" presId="urn:microsoft.com/office/officeart/2005/8/layout/process3"/>
    <dgm:cxn modelId="{79D59C72-5D42-4838-9656-BB5FCC60FED1}" type="presOf" srcId="{A7AEF28B-30F3-48F5-870D-65589D133067}" destId="{C4F21AF8-FB82-4349-A8EE-BA101807D617}" srcOrd="0" destOrd="0" presId="urn:microsoft.com/office/officeart/2005/8/layout/process3"/>
    <dgm:cxn modelId="{0BE13477-27F6-479B-A3E3-C8BA3548764D}" type="presOf" srcId="{DA5E059A-6F5D-4875-9C1D-7F10865C4436}" destId="{56293CB0-EA96-4476-9D02-B0E55678823E}" srcOrd="0" destOrd="1" presId="urn:microsoft.com/office/officeart/2005/8/layout/process3"/>
    <dgm:cxn modelId="{BA52787C-A523-4B5F-A489-456FAFF02299}" srcId="{DB9A8526-4A37-4CDC-AE78-7746082549CA}" destId="{DA5E059A-6F5D-4875-9C1D-7F10865C4436}" srcOrd="1" destOrd="0" parTransId="{4820F7B7-7ACA-4029-84CD-FAEE983E2212}" sibTransId="{850FA5EA-10E9-4631-9DE3-B1BABD9791EC}"/>
    <dgm:cxn modelId="{1B06A492-2609-4DAF-ADB6-506890F4F99E}" type="presOf" srcId="{958A9E58-1C1F-4C28-AC89-2E50FCD03E33}" destId="{2D185164-242B-45D2-A307-1B199B44963A}" srcOrd="0" destOrd="0" presId="urn:microsoft.com/office/officeart/2005/8/layout/process3"/>
    <dgm:cxn modelId="{6E8C2B93-EB49-4891-8BB4-73C6DB73F3A1}" type="presOf" srcId="{CD3BB5D7-7076-45F1-96F6-570D4AB70514}" destId="{C4F21AF8-FB82-4349-A8EE-BA101807D617}" srcOrd="0" destOrd="2" presId="urn:microsoft.com/office/officeart/2005/8/layout/process3"/>
    <dgm:cxn modelId="{5E6C6099-D7A0-41CC-BFA7-BD98A56FF680}" srcId="{958A9E58-1C1F-4C28-AC89-2E50FCD03E33}" destId="{868F9C5B-0B50-4A31-B4AB-DD4D5907718D}" srcOrd="1" destOrd="0" parTransId="{EE022623-EDA4-4FC1-895A-60CB1FBD7B4D}" sibTransId="{909507D8-6A54-4DDB-B9DB-D70BE8AB21E6}"/>
    <dgm:cxn modelId="{7A586599-97BF-4EFF-A034-749963BBB3AF}" type="presOf" srcId="{101A0E04-6B34-4E6B-A42A-8504090FD941}" destId="{B1CCDC47-E8F3-4845-98AF-44CF0F3C9B17}" srcOrd="0" destOrd="0" presId="urn:microsoft.com/office/officeart/2005/8/layout/process3"/>
    <dgm:cxn modelId="{6A62AFA8-438D-469B-B777-E6C87B529968}" type="presOf" srcId="{34F485EA-6AB5-4ABA-94C5-12313C859383}" destId="{E17EE6C6-C3F2-4792-91FD-317240F4F2AD}" srcOrd="0" destOrd="0" presId="urn:microsoft.com/office/officeart/2005/8/layout/process3"/>
    <dgm:cxn modelId="{263882B8-8D37-4BD4-BBC2-33C06815023E}" srcId="{101A0E04-6B34-4E6B-A42A-8504090FD941}" destId="{5B8B5E19-3226-4988-B31F-704EB9582CAB}" srcOrd="0" destOrd="0" parTransId="{52831105-7BFB-49B3-B0ED-05AC0460A15F}" sibTransId="{D854208B-3212-4E0B-A591-26BC3447ED63}"/>
    <dgm:cxn modelId="{5F87A3B8-4081-441F-8646-7E10F9D13C88}" type="presOf" srcId="{DB9A8526-4A37-4CDC-AE78-7746082549CA}" destId="{B591F106-FBC8-4414-8A2D-E80DB3C4D398}" srcOrd="0" destOrd="0" presId="urn:microsoft.com/office/officeart/2005/8/layout/process3"/>
    <dgm:cxn modelId="{EC2E15BB-3D79-468E-8CB9-0B8A9AFC6989}" type="presOf" srcId="{5DD85E51-387D-4206-9D16-B94DC2052428}" destId="{93C8FD1E-40D0-4D90-9A5F-819209FB12A9}" srcOrd="0" destOrd="0" presId="urn:microsoft.com/office/officeart/2005/8/layout/process3"/>
    <dgm:cxn modelId="{391614C0-9629-464B-8C3A-EB269ED99FB3}" type="presOf" srcId="{FE17F77B-09DD-4E1D-B2B5-BBDD954B3AA6}" destId="{F25400C5-8EF9-4F16-8692-42016EF1C264}" srcOrd="0" destOrd="0" presId="urn:microsoft.com/office/officeart/2005/8/layout/process3"/>
    <dgm:cxn modelId="{BE1A2ACE-AF56-42F7-A571-68C4D8F065CC}" type="presOf" srcId="{69FBC680-8D09-4B11-BCC4-A4D5CBD23063}" destId="{C4F21AF8-FB82-4349-A8EE-BA101807D617}" srcOrd="0" destOrd="3" presId="urn:microsoft.com/office/officeart/2005/8/layout/process3"/>
    <dgm:cxn modelId="{6C3FEBD7-15A5-4B43-A30D-2EF9EC6F2445}" srcId="{101A0E04-6B34-4E6B-A42A-8504090FD941}" destId="{774126AE-11EA-4366-A12E-12B940DEF12A}" srcOrd="1" destOrd="0" parTransId="{0BEE605E-414B-4AE3-AEFB-50FAD84AB58E}" sibTransId="{36C5DB05-C958-4976-8CB2-123AB10116B4}"/>
    <dgm:cxn modelId="{FCE992D9-B1D6-42A0-9BCC-89ADAE5D2766}" srcId="{DB9A8526-4A37-4CDC-AE78-7746082549CA}" destId="{D929C928-821E-4198-A31D-466FE2D04AAD}" srcOrd="0" destOrd="0" parTransId="{64566BB9-8CA2-481D-8342-753AABD8DF41}" sibTransId="{9FE4F91E-30D6-489E-8145-7ADBC58E6E83}"/>
    <dgm:cxn modelId="{D756CFE4-AF35-4189-89A5-0B92E62BD874}" srcId="{34F485EA-6AB5-4ABA-94C5-12313C859383}" destId="{101A0E04-6B34-4E6B-A42A-8504090FD941}" srcOrd="0" destOrd="0" parTransId="{8AD9587D-390C-497A-9DE5-1A1F5E77447D}" sibTransId="{FE17F77B-09DD-4E1D-B2B5-BBDD954B3AA6}"/>
    <dgm:cxn modelId="{94335EED-9C39-40C9-8A43-A564CA6C60B8}" srcId="{34F485EA-6AB5-4ABA-94C5-12313C859383}" destId="{DB9A8526-4A37-4CDC-AE78-7746082549CA}" srcOrd="2" destOrd="0" parTransId="{2983294D-7F48-40CE-AE24-F1CB6B0FDEAA}" sibTransId="{42FC7C30-E146-481C-BEB2-A188C97AE7BE}"/>
    <dgm:cxn modelId="{76ECC2F0-1DDC-4170-87E3-DEE836CA1892}" type="presOf" srcId="{774126AE-11EA-4366-A12E-12B940DEF12A}" destId="{48B0F649-D8AE-4542-AA8A-3FAEF174163D}" srcOrd="0" destOrd="1" presId="urn:microsoft.com/office/officeart/2005/8/layout/process3"/>
    <dgm:cxn modelId="{14FF7BF3-BC14-4814-9BFC-B00A7F137068}" srcId="{958A9E58-1C1F-4C28-AC89-2E50FCD03E33}" destId="{A7AEF28B-30F3-48F5-870D-65589D133067}" srcOrd="0" destOrd="0" parTransId="{32290510-5F00-463E-A623-7FB04D00B898}" sibTransId="{65143EB9-25EB-489F-A4E0-0DA1C7199526}"/>
    <dgm:cxn modelId="{ABD7BDCE-3084-41E1-89B6-1998DAB6874D}" type="presParOf" srcId="{E17EE6C6-C3F2-4792-91FD-317240F4F2AD}" destId="{758864A4-7627-4FA8-9F40-278B7335D686}" srcOrd="0" destOrd="0" presId="urn:microsoft.com/office/officeart/2005/8/layout/process3"/>
    <dgm:cxn modelId="{557A2EA2-F78B-4AE8-A2D1-C1202B78D644}" type="presParOf" srcId="{758864A4-7627-4FA8-9F40-278B7335D686}" destId="{B1CCDC47-E8F3-4845-98AF-44CF0F3C9B17}" srcOrd="0" destOrd="0" presId="urn:microsoft.com/office/officeart/2005/8/layout/process3"/>
    <dgm:cxn modelId="{20F7AC5B-20D3-4932-B518-80034553FA65}" type="presParOf" srcId="{758864A4-7627-4FA8-9F40-278B7335D686}" destId="{DB3899D1-CA7A-43D8-835C-6639CFBEA4C0}" srcOrd="1" destOrd="0" presId="urn:microsoft.com/office/officeart/2005/8/layout/process3"/>
    <dgm:cxn modelId="{B452E39D-F96F-40B5-A2AD-CEA1181AA1EA}" type="presParOf" srcId="{758864A4-7627-4FA8-9F40-278B7335D686}" destId="{48B0F649-D8AE-4542-AA8A-3FAEF174163D}" srcOrd="2" destOrd="0" presId="urn:microsoft.com/office/officeart/2005/8/layout/process3"/>
    <dgm:cxn modelId="{58AC125A-77CC-4E57-9C52-FF48CE64ABA2}" type="presParOf" srcId="{E17EE6C6-C3F2-4792-91FD-317240F4F2AD}" destId="{F25400C5-8EF9-4F16-8692-42016EF1C264}" srcOrd="1" destOrd="0" presId="urn:microsoft.com/office/officeart/2005/8/layout/process3"/>
    <dgm:cxn modelId="{9E10B7C0-8794-4465-A7EE-44F26BFE214E}" type="presParOf" srcId="{F25400C5-8EF9-4F16-8692-42016EF1C264}" destId="{36EC16E0-77AC-42C1-B42A-1A3AE7AF5E5E}" srcOrd="0" destOrd="0" presId="urn:microsoft.com/office/officeart/2005/8/layout/process3"/>
    <dgm:cxn modelId="{AD798126-659D-4E99-AE26-AE9E7FD36B21}" type="presParOf" srcId="{E17EE6C6-C3F2-4792-91FD-317240F4F2AD}" destId="{9074F11B-7980-4B28-90A7-35579FADD596}" srcOrd="2" destOrd="0" presId="urn:microsoft.com/office/officeart/2005/8/layout/process3"/>
    <dgm:cxn modelId="{354EBBEE-93A6-4C0D-B883-B0D6E957DFA9}" type="presParOf" srcId="{9074F11B-7980-4B28-90A7-35579FADD596}" destId="{2D185164-242B-45D2-A307-1B199B44963A}" srcOrd="0" destOrd="0" presId="urn:microsoft.com/office/officeart/2005/8/layout/process3"/>
    <dgm:cxn modelId="{A3CBB64A-8E74-4E05-B503-994384246923}" type="presParOf" srcId="{9074F11B-7980-4B28-90A7-35579FADD596}" destId="{F42B5FD6-E142-464E-AA34-BCC9924C98FE}" srcOrd="1" destOrd="0" presId="urn:microsoft.com/office/officeart/2005/8/layout/process3"/>
    <dgm:cxn modelId="{0967EACB-E955-44C5-AA02-EC30A6A10E2E}" type="presParOf" srcId="{9074F11B-7980-4B28-90A7-35579FADD596}" destId="{C4F21AF8-FB82-4349-A8EE-BA101807D617}" srcOrd="2" destOrd="0" presId="urn:microsoft.com/office/officeart/2005/8/layout/process3"/>
    <dgm:cxn modelId="{F06DEEC6-1ED0-4877-9840-D71F0184D8A7}" type="presParOf" srcId="{E17EE6C6-C3F2-4792-91FD-317240F4F2AD}" destId="{93C8FD1E-40D0-4D90-9A5F-819209FB12A9}" srcOrd="3" destOrd="0" presId="urn:microsoft.com/office/officeart/2005/8/layout/process3"/>
    <dgm:cxn modelId="{6BC679FB-33E7-4EDE-B817-8FE2B4CA426C}" type="presParOf" srcId="{93C8FD1E-40D0-4D90-9A5F-819209FB12A9}" destId="{00FF4278-CF35-4494-A935-13F949D9C9E2}" srcOrd="0" destOrd="0" presId="urn:microsoft.com/office/officeart/2005/8/layout/process3"/>
    <dgm:cxn modelId="{6E9E59A8-4361-4271-8FC7-623E67BD8761}" type="presParOf" srcId="{E17EE6C6-C3F2-4792-91FD-317240F4F2AD}" destId="{8727B3BC-C8FD-4205-A544-A6FD178ABFB1}" srcOrd="4" destOrd="0" presId="urn:microsoft.com/office/officeart/2005/8/layout/process3"/>
    <dgm:cxn modelId="{B8E1631C-D251-4FF4-AC0E-CEC0FAF864D0}" type="presParOf" srcId="{8727B3BC-C8FD-4205-A544-A6FD178ABFB1}" destId="{B591F106-FBC8-4414-8A2D-E80DB3C4D398}" srcOrd="0" destOrd="0" presId="urn:microsoft.com/office/officeart/2005/8/layout/process3"/>
    <dgm:cxn modelId="{8B78E16A-F066-44CE-AB89-9769CB39D346}" type="presParOf" srcId="{8727B3BC-C8FD-4205-A544-A6FD178ABFB1}" destId="{6064D46F-0782-499B-8C77-4C3B6BD3DB9A}" srcOrd="1" destOrd="0" presId="urn:microsoft.com/office/officeart/2005/8/layout/process3"/>
    <dgm:cxn modelId="{1242560B-0D0D-408A-B3E0-EC4BC6198FD5}" type="presParOf" srcId="{8727B3BC-C8FD-4205-A544-A6FD178ABFB1}" destId="{56293CB0-EA96-4476-9D02-B0E5567882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B21E2-F097-1246-8CE2-94154DEE76F9}"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GB"/>
        </a:p>
      </dgm:t>
    </dgm:pt>
    <dgm:pt modelId="{CA251BD0-D0AD-E24F-9BBC-20D616494145}">
      <dgm:prSet phldrT="[Text]"/>
      <dgm:spPr/>
      <dgm:t>
        <a:bodyPr/>
        <a:lstStyle/>
        <a:p>
          <a:r>
            <a:rPr lang="en-GB" dirty="0"/>
            <a:t>Relationship Heals </a:t>
          </a:r>
        </a:p>
      </dgm:t>
    </dgm:pt>
    <dgm:pt modelId="{2D8AC756-1858-F343-80AB-790A0EE698BD}" type="parTrans" cxnId="{3346D581-DAFC-204E-A00C-6CE588F7370B}">
      <dgm:prSet/>
      <dgm:spPr/>
      <dgm:t>
        <a:bodyPr/>
        <a:lstStyle/>
        <a:p>
          <a:endParaRPr lang="en-GB"/>
        </a:p>
      </dgm:t>
    </dgm:pt>
    <dgm:pt modelId="{7435380C-F385-F14B-9676-CA2B0924F5B3}" type="sibTrans" cxnId="{3346D581-DAFC-204E-A00C-6CE588F7370B}">
      <dgm:prSet/>
      <dgm:spPr/>
      <dgm:t>
        <a:bodyPr/>
        <a:lstStyle/>
        <a:p>
          <a:endParaRPr lang="en-GB"/>
        </a:p>
      </dgm:t>
    </dgm:pt>
    <dgm:pt modelId="{9441B105-6C89-C146-94F9-DC470090C0B4}">
      <dgm:prSet phldrT="[Text]"/>
      <dgm:spPr/>
      <dgm:t>
        <a:bodyPr/>
        <a:lstStyle/>
        <a:p>
          <a:r>
            <a:rPr lang="en-GB" dirty="0"/>
            <a:t>Protect </a:t>
          </a:r>
        </a:p>
      </dgm:t>
    </dgm:pt>
    <dgm:pt modelId="{DB71927A-F289-784F-9BB9-68C6285A4AF9}" type="parTrans" cxnId="{DBF396DC-AFB1-8640-AA0A-FC6CA504AE0D}">
      <dgm:prSet/>
      <dgm:spPr/>
      <dgm:t>
        <a:bodyPr/>
        <a:lstStyle/>
        <a:p>
          <a:endParaRPr lang="en-GB"/>
        </a:p>
      </dgm:t>
    </dgm:pt>
    <dgm:pt modelId="{C14AA1A7-0B09-5342-AEB3-B2BF918F5D6D}" type="sibTrans" cxnId="{DBF396DC-AFB1-8640-AA0A-FC6CA504AE0D}">
      <dgm:prSet/>
      <dgm:spPr/>
      <dgm:t>
        <a:bodyPr/>
        <a:lstStyle/>
        <a:p>
          <a:endParaRPr lang="en-GB"/>
        </a:p>
      </dgm:t>
    </dgm:pt>
    <dgm:pt modelId="{FE3D3345-6B61-C041-83F8-177A7336336D}">
      <dgm:prSet phldrT="[Text]"/>
      <dgm:spPr/>
      <dgm:t>
        <a:bodyPr/>
        <a:lstStyle/>
        <a:p>
          <a:r>
            <a:rPr lang="en-GB" dirty="0"/>
            <a:t>Relate </a:t>
          </a:r>
        </a:p>
      </dgm:t>
    </dgm:pt>
    <dgm:pt modelId="{8C81B64E-9F19-4F4F-9907-8D71696755E5}" type="parTrans" cxnId="{8ED3ABD3-31D3-B74D-8445-5B2D549AAD51}">
      <dgm:prSet/>
      <dgm:spPr/>
      <dgm:t>
        <a:bodyPr/>
        <a:lstStyle/>
        <a:p>
          <a:endParaRPr lang="en-GB"/>
        </a:p>
      </dgm:t>
    </dgm:pt>
    <dgm:pt modelId="{467ECCB4-A728-1649-BF47-B6BDEDCDB0A9}" type="sibTrans" cxnId="{8ED3ABD3-31D3-B74D-8445-5B2D549AAD51}">
      <dgm:prSet/>
      <dgm:spPr/>
      <dgm:t>
        <a:bodyPr/>
        <a:lstStyle/>
        <a:p>
          <a:endParaRPr lang="en-GB"/>
        </a:p>
      </dgm:t>
    </dgm:pt>
    <dgm:pt modelId="{1FACB206-0234-0E45-8114-CB2B650A0F4C}">
      <dgm:prSet phldrT="[Text]"/>
      <dgm:spPr/>
      <dgm:t>
        <a:bodyPr/>
        <a:lstStyle/>
        <a:p>
          <a:r>
            <a:rPr lang="en-GB" dirty="0"/>
            <a:t>Regulate </a:t>
          </a:r>
        </a:p>
      </dgm:t>
    </dgm:pt>
    <dgm:pt modelId="{90D50A15-5F3B-4045-BE17-D421E43C7D22}" type="parTrans" cxnId="{E22831BE-5ADB-094C-B586-D702A0B81BC3}">
      <dgm:prSet/>
      <dgm:spPr/>
      <dgm:t>
        <a:bodyPr/>
        <a:lstStyle/>
        <a:p>
          <a:endParaRPr lang="en-GB"/>
        </a:p>
      </dgm:t>
    </dgm:pt>
    <dgm:pt modelId="{4CBF0F8B-ABE8-8541-ADC1-8ABD896AE866}" type="sibTrans" cxnId="{E22831BE-5ADB-094C-B586-D702A0B81BC3}">
      <dgm:prSet/>
      <dgm:spPr/>
      <dgm:t>
        <a:bodyPr/>
        <a:lstStyle/>
        <a:p>
          <a:endParaRPr lang="en-GB"/>
        </a:p>
      </dgm:t>
    </dgm:pt>
    <dgm:pt modelId="{24D3812D-C4AE-EE46-BE5E-77D7FF7C25F5}">
      <dgm:prSet phldrT="[Text]"/>
      <dgm:spPr/>
      <dgm:t>
        <a:bodyPr/>
        <a:lstStyle/>
        <a:p>
          <a:r>
            <a:rPr lang="en-GB" dirty="0"/>
            <a:t>Reflect </a:t>
          </a:r>
        </a:p>
      </dgm:t>
    </dgm:pt>
    <dgm:pt modelId="{248DB6AD-6F77-5E41-A0BB-FEF7A4D264DD}" type="parTrans" cxnId="{C4AEBE04-0B61-D54B-A45E-943C26F7CEFD}">
      <dgm:prSet/>
      <dgm:spPr/>
      <dgm:t>
        <a:bodyPr/>
        <a:lstStyle/>
        <a:p>
          <a:endParaRPr lang="en-GB"/>
        </a:p>
      </dgm:t>
    </dgm:pt>
    <dgm:pt modelId="{26ED1641-7D17-C84A-8F28-BE43D2A4A5CF}" type="sibTrans" cxnId="{C4AEBE04-0B61-D54B-A45E-943C26F7CEFD}">
      <dgm:prSet/>
      <dgm:spPr/>
      <dgm:t>
        <a:bodyPr/>
        <a:lstStyle/>
        <a:p>
          <a:endParaRPr lang="en-GB"/>
        </a:p>
      </dgm:t>
    </dgm:pt>
    <dgm:pt modelId="{5FF1829B-F2A2-714B-9A07-EE32930C5256}" type="pres">
      <dgm:prSet presAssocID="{72DB21E2-F097-1246-8CE2-94154DEE76F9}" presName="composite" presStyleCnt="0">
        <dgm:presLayoutVars>
          <dgm:chMax val="1"/>
          <dgm:dir/>
          <dgm:resizeHandles val="exact"/>
        </dgm:presLayoutVars>
      </dgm:prSet>
      <dgm:spPr/>
    </dgm:pt>
    <dgm:pt modelId="{89C5CBC7-E44F-0841-9CB7-62426F02B454}" type="pres">
      <dgm:prSet presAssocID="{72DB21E2-F097-1246-8CE2-94154DEE76F9}" presName="radial" presStyleCnt="0">
        <dgm:presLayoutVars>
          <dgm:animLvl val="ctr"/>
        </dgm:presLayoutVars>
      </dgm:prSet>
      <dgm:spPr/>
    </dgm:pt>
    <dgm:pt modelId="{6386AFD3-7C63-6E40-AEFB-8945661B52FD}" type="pres">
      <dgm:prSet presAssocID="{CA251BD0-D0AD-E24F-9BBC-20D616494145}" presName="centerShape" presStyleLbl="vennNode1" presStyleIdx="0" presStyleCnt="5"/>
      <dgm:spPr/>
    </dgm:pt>
    <dgm:pt modelId="{97418425-C771-EC4F-96B9-BC54BE8ADCE8}" type="pres">
      <dgm:prSet presAssocID="{9441B105-6C89-C146-94F9-DC470090C0B4}" presName="node" presStyleLbl="vennNode1" presStyleIdx="1" presStyleCnt="5">
        <dgm:presLayoutVars>
          <dgm:bulletEnabled val="1"/>
        </dgm:presLayoutVars>
      </dgm:prSet>
      <dgm:spPr/>
    </dgm:pt>
    <dgm:pt modelId="{94B0F846-F9C6-FE46-AA7F-6078283BB638}" type="pres">
      <dgm:prSet presAssocID="{FE3D3345-6B61-C041-83F8-177A7336336D}" presName="node" presStyleLbl="vennNode1" presStyleIdx="2" presStyleCnt="5">
        <dgm:presLayoutVars>
          <dgm:bulletEnabled val="1"/>
        </dgm:presLayoutVars>
      </dgm:prSet>
      <dgm:spPr/>
    </dgm:pt>
    <dgm:pt modelId="{6D7021E3-C6B7-424B-A001-C0346A1CB21E}" type="pres">
      <dgm:prSet presAssocID="{1FACB206-0234-0E45-8114-CB2B650A0F4C}" presName="node" presStyleLbl="vennNode1" presStyleIdx="3" presStyleCnt="5">
        <dgm:presLayoutVars>
          <dgm:bulletEnabled val="1"/>
        </dgm:presLayoutVars>
      </dgm:prSet>
      <dgm:spPr/>
    </dgm:pt>
    <dgm:pt modelId="{6FBB1B5A-04DE-8541-9C66-3AF97FD83E07}" type="pres">
      <dgm:prSet presAssocID="{24D3812D-C4AE-EE46-BE5E-77D7FF7C25F5}" presName="node" presStyleLbl="vennNode1" presStyleIdx="4" presStyleCnt="5">
        <dgm:presLayoutVars>
          <dgm:bulletEnabled val="1"/>
        </dgm:presLayoutVars>
      </dgm:prSet>
      <dgm:spPr/>
    </dgm:pt>
  </dgm:ptLst>
  <dgm:cxnLst>
    <dgm:cxn modelId="{C4AEBE04-0B61-D54B-A45E-943C26F7CEFD}" srcId="{CA251BD0-D0AD-E24F-9BBC-20D616494145}" destId="{24D3812D-C4AE-EE46-BE5E-77D7FF7C25F5}" srcOrd="3" destOrd="0" parTransId="{248DB6AD-6F77-5E41-A0BB-FEF7A4D264DD}" sibTransId="{26ED1641-7D17-C84A-8F28-BE43D2A4A5CF}"/>
    <dgm:cxn modelId="{BB0DE10B-B6EE-234B-B530-4BEBF2B3F9E7}" type="presOf" srcId="{9441B105-6C89-C146-94F9-DC470090C0B4}" destId="{97418425-C771-EC4F-96B9-BC54BE8ADCE8}" srcOrd="0" destOrd="0" presId="urn:microsoft.com/office/officeart/2005/8/layout/radial3"/>
    <dgm:cxn modelId="{09420725-B8ED-FA40-BEE7-366E8E3E1371}" type="presOf" srcId="{72DB21E2-F097-1246-8CE2-94154DEE76F9}" destId="{5FF1829B-F2A2-714B-9A07-EE32930C5256}" srcOrd="0" destOrd="0" presId="urn:microsoft.com/office/officeart/2005/8/layout/radial3"/>
    <dgm:cxn modelId="{ACF5A027-C0B8-F445-9FAA-42BAA6FEF3BB}" type="presOf" srcId="{1FACB206-0234-0E45-8114-CB2B650A0F4C}" destId="{6D7021E3-C6B7-424B-A001-C0346A1CB21E}" srcOrd="0" destOrd="0" presId="urn:microsoft.com/office/officeart/2005/8/layout/radial3"/>
    <dgm:cxn modelId="{43C55260-C8BF-704B-A310-0C751763BD37}" type="presOf" srcId="{CA251BD0-D0AD-E24F-9BBC-20D616494145}" destId="{6386AFD3-7C63-6E40-AEFB-8945661B52FD}" srcOrd="0" destOrd="0" presId="urn:microsoft.com/office/officeart/2005/8/layout/radial3"/>
    <dgm:cxn modelId="{3346D581-DAFC-204E-A00C-6CE588F7370B}" srcId="{72DB21E2-F097-1246-8CE2-94154DEE76F9}" destId="{CA251BD0-D0AD-E24F-9BBC-20D616494145}" srcOrd="0" destOrd="0" parTransId="{2D8AC756-1858-F343-80AB-790A0EE698BD}" sibTransId="{7435380C-F385-F14B-9676-CA2B0924F5B3}"/>
    <dgm:cxn modelId="{5FCDA0B1-4F1D-1B42-8111-01160DF05B62}" type="presOf" srcId="{24D3812D-C4AE-EE46-BE5E-77D7FF7C25F5}" destId="{6FBB1B5A-04DE-8541-9C66-3AF97FD83E07}" srcOrd="0" destOrd="0" presId="urn:microsoft.com/office/officeart/2005/8/layout/radial3"/>
    <dgm:cxn modelId="{E22831BE-5ADB-094C-B586-D702A0B81BC3}" srcId="{CA251BD0-D0AD-E24F-9BBC-20D616494145}" destId="{1FACB206-0234-0E45-8114-CB2B650A0F4C}" srcOrd="2" destOrd="0" parTransId="{90D50A15-5F3B-4045-BE17-D421E43C7D22}" sibTransId="{4CBF0F8B-ABE8-8541-ADC1-8ABD896AE866}"/>
    <dgm:cxn modelId="{8ED3ABD3-31D3-B74D-8445-5B2D549AAD51}" srcId="{CA251BD0-D0AD-E24F-9BBC-20D616494145}" destId="{FE3D3345-6B61-C041-83F8-177A7336336D}" srcOrd="1" destOrd="0" parTransId="{8C81B64E-9F19-4F4F-9907-8D71696755E5}" sibTransId="{467ECCB4-A728-1649-BF47-B6BDEDCDB0A9}"/>
    <dgm:cxn modelId="{DBF396DC-AFB1-8640-AA0A-FC6CA504AE0D}" srcId="{CA251BD0-D0AD-E24F-9BBC-20D616494145}" destId="{9441B105-6C89-C146-94F9-DC470090C0B4}" srcOrd="0" destOrd="0" parTransId="{DB71927A-F289-784F-9BB9-68C6285A4AF9}" sibTransId="{C14AA1A7-0B09-5342-AEB3-B2BF918F5D6D}"/>
    <dgm:cxn modelId="{0E5C10F2-840D-7A44-8939-25AE20F7EF7F}" type="presOf" srcId="{FE3D3345-6B61-C041-83F8-177A7336336D}" destId="{94B0F846-F9C6-FE46-AA7F-6078283BB638}" srcOrd="0" destOrd="0" presId="urn:microsoft.com/office/officeart/2005/8/layout/radial3"/>
    <dgm:cxn modelId="{981E4F00-2495-EF4E-A0F8-1E4CA6E9117E}" type="presParOf" srcId="{5FF1829B-F2A2-714B-9A07-EE32930C5256}" destId="{89C5CBC7-E44F-0841-9CB7-62426F02B454}" srcOrd="0" destOrd="0" presId="urn:microsoft.com/office/officeart/2005/8/layout/radial3"/>
    <dgm:cxn modelId="{94E8A47D-03FE-D941-B297-5F5862855445}" type="presParOf" srcId="{89C5CBC7-E44F-0841-9CB7-62426F02B454}" destId="{6386AFD3-7C63-6E40-AEFB-8945661B52FD}" srcOrd="0" destOrd="0" presId="urn:microsoft.com/office/officeart/2005/8/layout/radial3"/>
    <dgm:cxn modelId="{C22C15F9-5192-D249-829D-434AEE8F4A19}" type="presParOf" srcId="{89C5CBC7-E44F-0841-9CB7-62426F02B454}" destId="{97418425-C771-EC4F-96B9-BC54BE8ADCE8}" srcOrd="1" destOrd="0" presId="urn:microsoft.com/office/officeart/2005/8/layout/radial3"/>
    <dgm:cxn modelId="{EF7684AB-4526-3E40-9CDA-9897295784B9}" type="presParOf" srcId="{89C5CBC7-E44F-0841-9CB7-62426F02B454}" destId="{94B0F846-F9C6-FE46-AA7F-6078283BB638}" srcOrd="2" destOrd="0" presId="urn:microsoft.com/office/officeart/2005/8/layout/radial3"/>
    <dgm:cxn modelId="{5D20402B-2FCE-2541-B021-94D40B307826}" type="presParOf" srcId="{89C5CBC7-E44F-0841-9CB7-62426F02B454}" destId="{6D7021E3-C6B7-424B-A001-C0346A1CB21E}" srcOrd="3" destOrd="0" presId="urn:microsoft.com/office/officeart/2005/8/layout/radial3"/>
    <dgm:cxn modelId="{1C522BE5-88C8-3449-8D2D-C1D2DA692140}" type="presParOf" srcId="{89C5CBC7-E44F-0841-9CB7-62426F02B454}" destId="{6FBB1B5A-04DE-8541-9C66-3AF97FD83E0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B21E2-F097-1246-8CE2-94154DEE76F9}"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GB"/>
        </a:p>
      </dgm:t>
    </dgm:pt>
    <dgm:pt modelId="{CA251BD0-D0AD-E24F-9BBC-20D616494145}">
      <dgm:prSet phldrT="[Text]"/>
      <dgm:spPr/>
      <dgm:t>
        <a:bodyPr/>
        <a:lstStyle/>
        <a:p>
          <a:r>
            <a:rPr lang="en-GB" dirty="0"/>
            <a:t>Relationship Heals </a:t>
          </a:r>
        </a:p>
      </dgm:t>
    </dgm:pt>
    <dgm:pt modelId="{2D8AC756-1858-F343-80AB-790A0EE698BD}" type="parTrans" cxnId="{3346D581-DAFC-204E-A00C-6CE588F7370B}">
      <dgm:prSet/>
      <dgm:spPr/>
      <dgm:t>
        <a:bodyPr/>
        <a:lstStyle/>
        <a:p>
          <a:endParaRPr lang="en-GB"/>
        </a:p>
      </dgm:t>
    </dgm:pt>
    <dgm:pt modelId="{7435380C-F385-F14B-9676-CA2B0924F5B3}" type="sibTrans" cxnId="{3346D581-DAFC-204E-A00C-6CE588F7370B}">
      <dgm:prSet/>
      <dgm:spPr/>
      <dgm:t>
        <a:bodyPr/>
        <a:lstStyle/>
        <a:p>
          <a:endParaRPr lang="en-GB"/>
        </a:p>
      </dgm:t>
    </dgm:pt>
    <dgm:pt modelId="{9441B105-6C89-C146-94F9-DC470090C0B4}">
      <dgm:prSet phldrT="[Text]"/>
      <dgm:spPr/>
      <dgm:t>
        <a:bodyPr/>
        <a:lstStyle/>
        <a:p>
          <a:r>
            <a:rPr lang="en-GB" dirty="0"/>
            <a:t>Protect </a:t>
          </a:r>
        </a:p>
      </dgm:t>
    </dgm:pt>
    <dgm:pt modelId="{DB71927A-F289-784F-9BB9-68C6285A4AF9}" type="parTrans" cxnId="{DBF396DC-AFB1-8640-AA0A-FC6CA504AE0D}">
      <dgm:prSet/>
      <dgm:spPr/>
      <dgm:t>
        <a:bodyPr/>
        <a:lstStyle/>
        <a:p>
          <a:endParaRPr lang="en-GB"/>
        </a:p>
      </dgm:t>
    </dgm:pt>
    <dgm:pt modelId="{C14AA1A7-0B09-5342-AEB3-B2BF918F5D6D}" type="sibTrans" cxnId="{DBF396DC-AFB1-8640-AA0A-FC6CA504AE0D}">
      <dgm:prSet/>
      <dgm:spPr/>
      <dgm:t>
        <a:bodyPr/>
        <a:lstStyle/>
        <a:p>
          <a:endParaRPr lang="en-GB"/>
        </a:p>
      </dgm:t>
    </dgm:pt>
    <dgm:pt modelId="{FE3D3345-6B61-C041-83F8-177A7336336D}">
      <dgm:prSet phldrT="[Text]"/>
      <dgm:spPr/>
      <dgm:t>
        <a:bodyPr/>
        <a:lstStyle/>
        <a:p>
          <a:r>
            <a:rPr lang="en-GB" dirty="0"/>
            <a:t>Relate </a:t>
          </a:r>
        </a:p>
      </dgm:t>
    </dgm:pt>
    <dgm:pt modelId="{8C81B64E-9F19-4F4F-9907-8D71696755E5}" type="parTrans" cxnId="{8ED3ABD3-31D3-B74D-8445-5B2D549AAD51}">
      <dgm:prSet/>
      <dgm:spPr/>
      <dgm:t>
        <a:bodyPr/>
        <a:lstStyle/>
        <a:p>
          <a:endParaRPr lang="en-GB"/>
        </a:p>
      </dgm:t>
    </dgm:pt>
    <dgm:pt modelId="{467ECCB4-A728-1649-BF47-B6BDEDCDB0A9}" type="sibTrans" cxnId="{8ED3ABD3-31D3-B74D-8445-5B2D549AAD51}">
      <dgm:prSet/>
      <dgm:spPr/>
      <dgm:t>
        <a:bodyPr/>
        <a:lstStyle/>
        <a:p>
          <a:endParaRPr lang="en-GB"/>
        </a:p>
      </dgm:t>
    </dgm:pt>
    <dgm:pt modelId="{1FACB206-0234-0E45-8114-CB2B650A0F4C}">
      <dgm:prSet phldrT="[Text]"/>
      <dgm:spPr/>
      <dgm:t>
        <a:bodyPr/>
        <a:lstStyle/>
        <a:p>
          <a:r>
            <a:rPr lang="en-GB" dirty="0"/>
            <a:t>Regulate </a:t>
          </a:r>
        </a:p>
      </dgm:t>
    </dgm:pt>
    <dgm:pt modelId="{90D50A15-5F3B-4045-BE17-D421E43C7D22}" type="parTrans" cxnId="{E22831BE-5ADB-094C-B586-D702A0B81BC3}">
      <dgm:prSet/>
      <dgm:spPr/>
      <dgm:t>
        <a:bodyPr/>
        <a:lstStyle/>
        <a:p>
          <a:endParaRPr lang="en-GB"/>
        </a:p>
      </dgm:t>
    </dgm:pt>
    <dgm:pt modelId="{4CBF0F8B-ABE8-8541-ADC1-8ABD896AE866}" type="sibTrans" cxnId="{E22831BE-5ADB-094C-B586-D702A0B81BC3}">
      <dgm:prSet/>
      <dgm:spPr/>
      <dgm:t>
        <a:bodyPr/>
        <a:lstStyle/>
        <a:p>
          <a:endParaRPr lang="en-GB"/>
        </a:p>
      </dgm:t>
    </dgm:pt>
    <dgm:pt modelId="{24D3812D-C4AE-EE46-BE5E-77D7FF7C25F5}">
      <dgm:prSet phldrT="[Text]"/>
      <dgm:spPr/>
      <dgm:t>
        <a:bodyPr/>
        <a:lstStyle/>
        <a:p>
          <a:r>
            <a:rPr lang="en-GB" dirty="0"/>
            <a:t>Reflect </a:t>
          </a:r>
        </a:p>
      </dgm:t>
    </dgm:pt>
    <dgm:pt modelId="{248DB6AD-6F77-5E41-A0BB-FEF7A4D264DD}" type="parTrans" cxnId="{C4AEBE04-0B61-D54B-A45E-943C26F7CEFD}">
      <dgm:prSet/>
      <dgm:spPr/>
      <dgm:t>
        <a:bodyPr/>
        <a:lstStyle/>
        <a:p>
          <a:endParaRPr lang="en-GB"/>
        </a:p>
      </dgm:t>
    </dgm:pt>
    <dgm:pt modelId="{26ED1641-7D17-C84A-8F28-BE43D2A4A5CF}" type="sibTrans" cxnId="{C4AEBE04-0B61-D54B-A45E-943C26F7CEFD}">
      <dgm:prSet/>
      <dgm:spPr/>
      <dgm:t>
        <a:bodyPr/>
        <a:lstStyle/>
        <a:p>
          <a:endParaRPr lang="en-GB"/>
        </a:p>
      </dgm:t>
    </dgm:pt>
    <dgm:pt modelId="{5FF1829B-F2A2-714B-9A07-EE32930C5256}" type="pres">
      <dgm:prSet presAssocID="{72DB21E2-F097-1246-8CE2-94154DEE76F9}" presName="composite" presStyleCnt="0">
        <dgm:presLayoutVars>
          <dgm:chMax val="1"/>
          <dgm:dir/>
          <dgm:resizeHandles val="exact"/>
        </dgm:presLayoutVars>
      </dgm:prSet>
      <dgm:spPr/>
    </dgm:pt>
    <dgm:pt modelId="{89C5CBC7-E44F-0841-9CB7-62426F02B454}" type="pres">
      <dgm:prSet presAssocID="{72DB21E2-F097-1246-8CE2-94154DEE76F9}" presName="radial" presStyleCnt="0">
        <dgm:presLayoutVars>
          <dgm:animLvl val="ctr"/>
        </dgm:presLayoutVars>
      </dgm:prSet>
      <dgm:spPr/>
    </dgm:pt>
    <dgm:pt modelId="{6386AFD3-7C63-6E40-AEFB-8945661B52FD}" type="pres">
      <dgm:prSet presAssocID="{CA251BD0-D0AD-E24F-9BBC-20D616494145}" presName="centerShape" presStyleLbl="vennNode1" presStyleIdx="0" presStyleCnt="5"/>
      <dgm:spPr/>
    </dgm:pt>
    <dgm:pt modelId="{97418425-C771-EC4F-96B9-BC54BE8ADCE8}" type="pres">
      <dgm:prSet presAssocID="{9441B105-6C89-C146-94F9-DC470090C0B4}" presName="node" presStyleLbl="vennNode1" presStyleIdx="1" presStyleCnt="5">
        <dgm:presLayoutVars>
          <dgm:bulletEnabled val="1"/>
        </dgm:presLayoutVars>
      </dgm:prSet>
      <dgm:spPr/>
    </dgm:pt>
    <dgm:pt modelId="{94B0F846-F9C6-FE46-AA7F-6078283BB638}" type="pres">
      <dgm:prSet presAssocID="{FE3D3345-6B61-C041-83F8-177A7336336D}" presName="node" presStyleLbl="vennNode1" presStyleIdx="2" presStyleCnt="5">
        <dgm:presLayoutVars>
          <dgm:bulletEnabled val="1"/>
        </dgm:presLayoutVars>
      </dgm:prSet>
      <dgm:spPr/>
    </dgm:pt>
    <dgm:pt modelId="{6D7021E3-C6B7-424B-A001-C0346A1CB21E}" type="pres">
      <dgm:prSet presAssocID="{1FACB206-0234-0E45-8114-CB2B650A0F4C}" presName="node" presStyleLbl="vennNode1" presStyleIdx="3" presStyleCnt="5">
        <dgm:presLayoutVars>
          <dgm:bulletEnabled val="1"/>
        </dgm:presLayoutVars>
      </dgm:prSet>
      <dgm:spPr/>
    </dgm:pt>
    <dgm:pt modelId="{6FBB1B5A-04DE-8541-9C66-3AF97FD83E07}" type="pres">
      <dgm:prSet presAssocID="{24D3812D-C4AE-EE46-BE5E-77D7FF7C25F5}" presName="node" presStyleLbl="vennNode1" presStyleIdx="4" presStyleCnt="5">
        <dgm:presLayoutVars>
          <dgm:bulletEnabled val="1"/>
        </dgm:presLayoutVars>
      </dgm:prSet>
      <dgm:spPr/>
    </dgm:pt>
  </dgm:ptLst>
  <dgm:cxnLst>
    <dgm:cxn modelId="{C4AEBE04-0B61-D54B-A45E-943C26F7CEFD}" srcId="{CA251BD0-D0AD-E24F-9BBC-20D616494145}" destId="{24D3812D-C4AE-EE46-BE5E-77D7FF7C25F5}" srcOrd="3" destOrd="0" parTransId="{248DB6AD-6F77-5E41-A0BB-FEF7A4D264DD}" sibTransId="{26ED1641-7D17-C84A-8F28-BE43D2A4A5CF}"/>
    <dgm:cxn modelId="{BB0DE10B-B6EE-234B-B530-4BEBF2B3F9E7}" type="presOf" srcId="{9441B105-6C89-C146-94F9-DC470090C0B4}" destId="{97418425-C771-EC4F-96B9-BC54BE8ADCE8}" srcOrd="0" destOrd="0" presId="urn:microsoft.com/office/officeart/2005/8/layout/radial3"/>
    <dgm:cxn modelId="{09420725-B8ED-FA40-BEE7-366E8E3E1371}" type="presOf" srcId="{72DB21E2-F097-1246-8CE2-94154DEE76F9}" destId="{5FF1829B-F2A2-714B-9A07-EE32930C5256}" srcOrd="0" destOrd="0" presId="urn:microsoft.com/office/officeart/2005/8/layout/radial3"/>
    <dgm:cxn modelId="{ACF5A027-C0B8-F445-9FAA-42BAA6FEF3BB}" type="presOf" srcId="{1FACB206-0234-0E45-8114-CB2B650A0F4C}" destId="{6D7021E3-C6B7-424B-A001-C0346A1CB21E}" srcOrd="0" destOrd="0" presId="urn:microsoft.com/office/officeart/2005/8/layout/radial3"/>
    <dgm:cxn modelId="{43C55260-C8BF-704B-A310-0C751763BD37}" type="presOf" srcId="{CA251BD0-D0AD-E24F-9BBC-20D616494145}" destId="{6386AFD3-7C63-6E40-AEFB-8945661B52FD}" srcOrd="0" destOrd="0" presId="urn:microsoft.com/office/officeart/2005/8/layout/radial3"/>
    <dgm:cxn modelId="{3346D581-DAFC-204E-A00C-6CE588F7370B}" srcId="{72DB21E2-F097-1246-8CE2-94154DEE76F9}" destId="{CA251BD0-D0AD-E24F-9BBC-20D616494145}" srcOrd="0" destOrd="0" parTransId="{2D8AC756-1858-F343-80AB-790A0EE698BD}" sibTransId="{7435380C-F385-F14B-9676-CA2B0924F5B3}"/>
    <dgm:cxn modelId="{5FCDA0B1-4F1D-1B42-8111-01160DF05B62}" type="presOf" srcId="{24D3812D-C4AE-EE46-BE5E-77D7FF7C25F5}" destId="{6FBB1B5A-04DE-8541-9C66-3AF97FD83E07}" srcOrd="0" destOrd="0" presId="urn:microsoft.com/office/officeart/2005/8/layout/radial3"/>
    <dgm:cxn modelId="{E22831BE-5ADB-094C-B586-D702A0B81BC3}" srcId="{CA251BD0-D0AD-E24F-9BBC-20D616494145}" destId="{1FACB206-0234-0E45-8114-CB2B650A0F4C}" srcOrd="2" destOrd="0" parTransId="{90D50A15-5F3B-4045-BE17-D421E43C7D22}" sibTransId="{4CBF0F8B-ABE8-8541-ADC1-8ABD896AE866}"/>
    <dgm:cxn modelId="{8ED3ABD3-31D3-B74D-8445-5B2D549AAD51}" srcId="{CA251BD0-D0AD-E24F-9BBC-20D616494145}" destId="{FE3D3345-6B61-C041-83F8-177A7336336D}" srcOrd="1" destOrd="0" parTransId="{8C81B64E-9F19-4F4F-9907-8D71696755E5}" sibTransId="{467ECCB4-A728-1649-BF47-B6BDEDCDB0A9}"/>
    <dgm:cxn modelId="{DBF396DC-AFB1-8640-AA0A-FC6CA504AE0D}" srcId="{CA251BD0-D0AD-E24F-9BBC-20D616494145}" destId="{9441B105-6C89-C146-94F9-DC470090C0B4}" srcOrd="0" destOrd="0" parTransId="{DB71927A-F289-784F-9BB9-68C6285A4AF9}" sibTransId="{C14AA1A7-0B09-5342-AEB3-B2BF918F5D6D}"/>
    <dgm:cxn modelId="{0E5C10F2-840D-7A44-8939-25AE20F7EF7F}" type="presOf" srcId="{FE3D3345-6B61-C041-83F8-177A7336336D}" destId="{94B0F846-F9C6-FE46-AA7F-6078283BB638}" srcOrd="0" destOrd="0" presId="urn:microsoft.com/office/officeart/2005/8/layout/radial3"/>
    <dgm:cxn modelId="{981E4F00-2495-EF4E-A0F8-1E4CA6E9117E}" type="presParOf" srcId="{5FF1829B-F2A2-714B-9A07-EE32930C5256}" destId="{89C5CBC7-E44F-0841-9CB7-62426F02B454}" srcOrd="0" destOrd="0" presId="urn:microsoft.com/office/officeart/2005/8/layout/radial3"/>
    <dgm:cxn modelId="{94E8A47D-03FE-D941-B297-5F5862855445}" type="presParOf" srcId="{89C5CBC7-E44F-0841-9CB7-62426F02B454}" destId="{6386AFD3-7C63-6E40-AEFB-8945661B52FD}" srcOrd="0" destOrd="0" presId="urn:microsoft.com/office/officeart/2005/8/layout/radial3"/>
    <dgm:cxn modelId="{C22C15F9-5192-D249-829D-434AEE8F4A19}" type="presParOf" srcId="{89C5CBC7-E44F-0841-9CB7-62426F02B454}" destId="{97418425-C771-EC4F-96B9-BC54BE8ADCE8}" srcOrd="1" destOrd="0" presId="urn:microsoft.com/office/officeart/2005/8/layout/radial3"/>
    <dgm:cxn modelId="{EF7684AB-4526-3E40-9CDA-9897295784B9}" type="presParOf" srcId="{89C5CBC7-E44F-0841-9CB7-62426F02B454}" destId="{94B0F846-F9C6-FE46-AA7F-6078283BB638}" srcOrd="2" destOrd="0" presId="urn:microsoft.com/office/officeart/2005/8/layout/radial3"/>
    <dgm:cxn modelId="{5D20402B-2FCE-2541-B021-94D40B307826}" type="presParOf" srcId="{89C5CBC7-E44F-0841-9CB7-62426F02B454}" destId="{6D7021E3-C6B7-424B-A001-C0346A1CB21E}" srcOrd="3" destOrd="0" presId="urn:microsoft.com/office/officeart/2005/8/layout/radial3"/>
    <dgm:cxn modelId="{1C522BE5-88C8-3449-8D2D-C1D2DA692140}" type="presParOf" srcId="{89C5CBC7-E44F-0841-9CB7-62426F02B454}" destId="{6FBB1B5A-04DE-8541-9C66-3AF97FD83E0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99D1-CA7A-43D8-835C-6639CFBEA4C0}">
      <dsp:nvSpPr>
        <dsp:cNvPr id="0" name=""/>
        <dsp:cNvSpPr/>
      </dsp:nvSpPr>
      <dsp:spPr>
        <a:xfrm>
          <a:off x="5230" y="80131"/>
          <a:ext cx="2378024"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2022</a:t>
          </a:r>
        </a:p>
      </dsp:txBody>
      <dsp:txXfrm>
        <a:off x="5230" y="80131"/>
        <a:ext cx="2378024" cy="604800"/>
      </dsp:txXfrm>
    </dsp:sp>
    <dsp:sp modelId="{48B0F649-D8AE-4542-AA8A-3FAEF174163D}">
      <dsp:nvSpPr>
        <dsp:cNvPr id="0" name=""/>
        <dsp:cNvSpPr/>
      </dsp:nvSpPr>
      <dsp:spPr>
        <a:xfrm>
          <a:off x="492295" y="684931"/>
          <a:ext cx="2378024" cy="3586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Planning the project and commissioning</a:t>
          </a:r>
        </a:p>
        <a:p>
          <a:pPr marL="228600" lvl="1" indent="-228600" algn="l" defTabSz="933450">
            <a:lnSpc>
              <a:spcPct val="90000"/>
            </a:lnSpc>
            <a:spcBef>
              <a:spcPct val="0"/>
            </a:spcBef>
            <a:spcAft>
              <a:spcPct val="15000"/>
            </a:spcAft>
            <a:buChar char="•"/>
          </a:pPr>
          <a:r>
            <a:rPr lang="en-GB" sz="2100" kern="1200" dirty="0"/>
            <a:t>2 staff per setting to be trained in the 10 day Diploma </a:t>
          </a:r>
          <a:r>
            <a:rPr lang="en-GB" sz="2100" kern="1200" dirty="0" err="1"/>
            <a:t>TiSUK</a:t>
          </a:r>
          <a:r>
            <a:rPr lang="en-GB" sz="2100" kern="1200" dirty="0"/>
            <a:t> practitioner award. </a:t>
          </a:r>
        </a:p>
      </dsp:txBody>
      <dsp:txXfrm>
        <a:off x="561945" y="754581"/>
        <a:ext cx="2238724" cy="3446975"/>
      </dsp:txXfrm>
    </dsp:sp>
    <dsp:sp modelId="{F25400C5-8EF9-4F16-8692-42016EF1C264}">
      <dsp:nvSpPr>
        <dsp:cNvPr id="0" name=""/>
        <dsp:cNvSpPr/>
      </dsp:nvSpPr>
      <dsp:spPr>
        <a:xfrm>
          <a:off x="2743754" y="86501"/>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743754" y="204913"/>
        <a:ext cx="586641" cy="355235"/>
      </dsp:txXfrm>
    </dsp:sp>
    <dsp:sp modelId="{F42B5FD6-E142-464E-AA34-BCC9924C98FE}">
      <dsp:nvSpPr>
        <dsp:cNvPr id="0" name=""/>
        <dsp:cNvSpPr/>
      </dsp:nvSpPr>
      <dsp:spPr>
        <a:xfrm>
          <a:off x="3825254" y="80131"/>
          <a:ext cx="2378024"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2023</a:t>
          </a:r>
        </a:p>
      </dsp:txBody>
      <dsp:txXfrm>
        <a:off x="3825254" y="80131"/>
        <a:ext cx="2378024" cy="604800"/>
      </dsp:txXfrm>
    </dsp:sp>
    <dsp:sp modelId="{C4F21AF8-FB82-4349-A8EE-BA101807D617}">
      <dsp:nvSpPr>
        <dsp:cNvPr id="0" name=""/>
        <dsp:cNvSpPr/>
      </dsp:nvSpPr>
      <dsp:spPr>
        <a:xfrm>
          <a:off x="4312320" y="684931"/>
          <a:ext cx="2378024" cy="3586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Day 1 consultations in all settings </a:t>
          </a:r>
        </a:p>
        <a:p>
          <a:pPr marL="228600" lvl="1" indent="-228600" algn="l" defTabSz="933450">
            <a:lnSpc>
              <a:spcPct val="90000"/>
            </a:lnSpc>
            <a:spcBef>
              <a:spcPct val="0"/>
            </a:spcBef>
            <a:spcAft>
              <a:spcPct val="15000"/>
            </a:spcAft>
            <a:buChar char="•"/>
          </a:pPr>
          <a:r>
            <a:rPr lang="en-GB" sz="2100" kern="1200" dirty="0"/>
            <a:t>Project meeting 1</a:t>
          </a:r>
        </a:p>
        <a:p>
          <a:pPr marL="228600" lvl="1" indent="-228600" algn="l" defTabSz="933450">
            <a:lnSpc>
              <a:spcPct val="90000"/>
            </a:lnSpc>
            <a:spcBef>
              <a:spcPct val="0"/>
            </a:spcBef>
            <a:spcAft>
              <a:spcPct val="15000"/>
            </a:spcAft>
            <a:buChar char="•"/>
          </a:pPr>
          <a:r>
            <a:rPr lang="en-GB" sz="2100" kern="1200" dirty="0"/>
            <a:t>September 2023 1 day whole staff INSET </a:t>
          </a:r>
        </a:p>
        <a:p>
          <a:pPr marL="228600" lvl="1" indent="-228600" algn="l" defTabSz="933450">
            <a:lnSpc>
              <a:spcPct val="90000"/>
            </a:lnSpc>
            <a:spcBef>
              <a:spcPct val="0"/>
            </a:spcBef>
            <a:spcAft>
              <a:spcPct val="15000"/>
            </a:spcAft>
            <a:buChar char="•"/>
          </a:pPr>
          <a:endParaRPr lang="en-GB" sz="2100" kern="1200" dirty="0"/>
        </a:p>
      </dsp:txBody>
      <dsp:txXfrm>
        <a:off x="4381970" y="754581"/>
        <a:ext cx="2238724" cy="3446975"/>
      </dsp:txXfrm>
    </dsp:sp>
    <dsp:sp modelId="{93C8FD1E-40D0-4D90-9A5F-819209FB12A9}">
      <dsp:nvSpPr>
        <dsp:cNvPr id="0" name=""/>
        <dsp:cNvSpPr/>
      </dsp:nvSpPr>
      <dsp:spPr>
        <a:xfrm>
          <a:off x="6563779" y="86501"/>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63779" y="204913"/>
        <a:ext cx="586641" cy="355235"/>
      </dsp:txXfrm>
    </dsp:sp>
    <dsp:sp modelId="{6064D46F-0782-499B-8C77-4C3B6BD3DB9A}">
      <dsp:nvSpPr>
        <dsp:cNvPr id="0" name=""/>
        <dsp:cNvSpPr/>
      </dsp:nvSpPr>
      <dsp:spPr>
        <a:xfrm>
          <a:off x="7645279" y="80131"/>
          <a:ext cx="2378024"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2024</a:t>
          </a:r>
        </a:p>
      </dsp:txBody>
      <dsp:txXfrm>
        <a:off x="7645279" y="80131"/>
        <a:ext cx="2378024" cy="604800"/>
      </dsp:txXfrm>
    </dsp:sp>
    <dsp:sp modelId="{56293CB0-EA96-4476-9D02-B0E55678823E}">
      <dsp:nvSpPr>
        <dsp:cNvPr id="0" name=""/>
        <dsp:cNvSpPr/>
      </dsp:nvSpPr>
      <dsp:spPr>
        <a:xfrm>
          <a:off x="8132345" y="684931"/>
          <a:ext cx="2378024" cy="35862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Project meeting 2 &amp; 3</a:t>
          </a:r>
        </a:p>
        <a:p>
          <a:pPr marL="228600" lvl="1" indent="-228600" algn="l" defTabSz="933450">
            <a:lnSpc>
              <a:spcPct val="90000"/>
            </a:lnSpc>
            <a:spcBef>
              <a:spcPct val="0"/>
            </a:spcBef>
            <a:spcAft>
              <a:spcPct val="15000"/>
            </a:spcAft>
            <a:buChar char="•"/>
          </a:pPr>
          <a:r>
            <a:rPr lang="en-GB" sz="2100" kern="1200" dirty="0"/>
            <a:t>Day 2 consultation </a:t>
          </a:r>
        </a:p>
        <a:p>
          <a:pPr marL="228600" lvl="1" indent="-228600" algn="l" defTabSz="933450">
            <a:lnSpc>
              <a:spcPct val="90000"/>
            </a:lnSpc>
            <a:spcBef>
              <a:spcPct val="0"/>
            </a:spcBef>
            <a:spcAft>
              <a:spcPct val="15000"/>
            </a:spcAft>
            <a:buChar char="•"/>
          </a:pPr>
          <a:r>
            <a:rPr lang="en-GB" sz="2100" kern="1200" dirty="0"/>
            <a:t>Celebration event. </a:t>
          </a:r>
        </a:p>
      </dsp:txBody>
      <dsp:txXfrm>
        <a:off x="8201995" y="754581"/>
        <a:ext cx="2238724" cy="344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6AFD3-7C63-6E40-AEFB-8945661B52FD}">
      <dsp:nvSpPr>
        <dsp:cNvPr id="0" name=""/>
        <dsp:cNvSpPr/>
      </dsp:nvSpPr>
      <dsp:spPr>
        <a:xfrm>
          <a:off x="2328031" y="1112006"/>
          <a:ext cx="2770261" cy="27702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dirty="0"/>
            <a:t>Relationship Heals </a:t>
          </a:r>
        </a:p>
      </dsp:txBody>
      <dsp:txXfrm>
        <a:off x="2733726" y="1517701"/>
        <a:ext cx="1958871" cy="1958871"/>
      </dsp:txXfrm>
    </dsp:sp>
    <dsp:sp modelId="{97418425-C771-EC4F-96B9-BC54BE8ADCE8}">
      <dsp:nvSpPr>
        <dsp:cNvPr id="0" name=""/>
        <dsp:cNvSpPr/>
      </dsp:nvSpPr>
      <dsp:spPr>
        <a:xfrm>
          <a:off x="3020597" y="494"/>
          <a:ext cx="1385130" cy="1385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Protect </a:t>
          </a:r>
        </a:p>
      </dsp:txBody>
      <dsp:txXfrm>
        <a:off x="3223445" y="203342"/>
        <a:ext cx="979434" cy="979434"/>
      </dsp:txXfrm>
    </dsp:sp>
    <dsp:sp modelId="{94B0F846-F9C6-FE46-AA7F-6078283BB638}">
      <dsp:nvSpPr>
        <dsp:cNvPr id="0" name=""/>
        <dsp:cNvSpPr/>
      </dsp:nvSpPr>
      <dsp:spPr>
        <a:xfrm>
          <a:off x="4824674" y="1804572"/>
          <a:ext cx="1385130" cy="1385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Relate </a:t>
          </a:r>
        </a:p>
      </dsp:txBody>
      <dsp:txXfrm>
        <a:off x="5027522" y="2007420"/>
        <a:ext cx="979434" cy="979434"/>
      </dsp:txXfrm>
    </dsp:sp>
    <dsp:sp modelId="{6D7021E3-C6B7-424B-A001-C0346A1CB21E}">
      <dsp:nvSpPr>
        <dsp:cNvPr id="0" name=""/>
        <dsp:cNvSpPr/>
      </dsp:nvSpPr>
      <dsp:spPr>
        <a:xfrm>
          <a:off x="3020597" y="3608649"/>
          <a:ext cx="1385130" cy="1385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Regulate </a:t>
          </a:r>
        </a:p>
      </dsp:txBody>
      <dsp:txXfrm>
        <a:off x="3223445" y="3811497"/>
        <a:ext cx="979434" cy="979434"/>
      </dsp:txXfrm>
    </dsp:sp>
    <dsp:sp modelId="{6FBB1B5A-04DE-8541-9C66-3AF97FD83E07}">
      <dsp:nvSpPr>
        <dsp:cNvPr id="0" name=""/>
        <dsp:cNvSpPr/>
      </dsp:nvSpPr>
      <dsp:spPr>
        <a:xfrm>
          <a:off x="1216519" y="1804572"/>
          <a:ext cx="1385130" cy="1385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Reflect </a:t>
          </a:r>
        </a:p>
      </dsp:txBody>
      <dsp:txXfrm>
        <a:off x="1419367" y="2007420"/>
        <a:ext cx="979434" cy="979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6AFD3-7C63-6E40-AEFB-8945661B52FD}">
      <dsp:nvSpPr>
        <dsp:cNvPr id="0" name=""/>
        <dsp:cNvSpPr/>
      </dsp:nvSpPr>
      <dsp:spPr>
        <a:xfrm>
          <a:off x="1416921" y="423523"/>
          <a:ext cx="1055094" cy="10550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Relationship Heals </a:t>
          </a:r>
        </a:p>
      </dsp:txBody>
      <dsp:txXfrm>
        <a:off x="1571436" y="578038"/>
        <a:ext cx="746064" cy="746064"/>
      </dsp:txXfrm>
    </dsp:sp>
    <dsp:sp modelId="{97418425-C771-EC4F-96B9-BC54BE8ADCE8}">
      <dsp:nvSpPr>
        <dsp:cNvPr id="0" name=""/>
        <dsp:cNvSpPr/>
      </dsp:nvSpPr>
      <dsp:spPr>
        <a:xfrm>
          <a:off x="1680694" y="188"/>
          <a:ext cx="527547" cy="52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Protect </a:t>
          </a:r>
        </a:p>
      </dsp:txBody>
      <dsp:txXfrm>
        <a:off x="1757951" y="77445"/>
        <a:ext cx="373033" cy="373033"/>
      </dsp:txXfrm>
    </dsp:sp>
    <dsp:sp modelId="{94B0F846-F9C6-FE46-AA7F-6078283BB638}">
      <dsp:nvSpPr>
        <dsp:cNvPr id="0" name=""/>
        <dsp:cNvSpPr/>
      </dsp:nvSpPr>
      <dsp:spPr>
        <a:xfrm>
          <a:off x="2367803" y="687297"/>
          <a:ext cx="527547" cy="52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Relate </a:t>
          </a:r>
        </a:p>
      </dsp:txBody>
      <dsp:txXfrm>
        <a:off x="2445060" y="764554"/>
        <a:ext cx="373033" cy="373033"/>
      </dsp:txXfrm>
    </dsp:sp>
    <dsp:sp modelId="{6D7021E3-C6B7-424B-A001-C0346A1CB21E}">
      <dsp:nvSpPr>
        <dsp:cNvPr id="0" name=""/>
        <dsp:cNvSpPr/>
      </dsp:nvSpPr>
      <dsp:spPr>
        <a:xfrm>
          <a:off x="1680694" y="1374406"/>
          <a:ext cx="527547" cy="52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Regulate </a:t>
          </a:r>
        </a:p>
      </dsp:txBody>
      <dsp:txXfrm>
        <a:off x="1757951" y="1451663"/>
        <a:ext cx="373033" cy="373033"/>
      </dsp:txXfrm>
    </dsp:sp>
    <dsp:sp modelId="{6FBB1B5A-04DE-8541-9C66-3AF97FD83E07}">
      <dsp:nvSpPr>
        <dsp:cNvPr id="0" name=""/>
        <dsp:cNvSpPr/>
      </dsp:nvSpPr>
      <dsp:spPr>
        <a:xfrm>
          <a:off x="993585" y="687297"/>
          <a:ext cx="527547" cy="5275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Reflect </a:t>
          </a:r>
        </a:p>
      </dsp:txBody>
      <dsp:txXfrm>
        <a:off x="1070842" y="764554"/>
        <a:ext cx="373033" cy="3730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5583C85-AC96-4BC4-9FB1-0CF9834C531D}" type="datetimeFigureOut">
              <a:rPr lang="en-GB" smtClean="0"/>
              <a:t>07/07/2025</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13861D8-715C-408D-B28D-ECEA27BFCE4B}" type="slidenum">
              <a:rPr lang="en-GB" smtClean="0"/>
              <a:t>‹#›</a:t>
            </a:fld>
            <a:endParaRPr lang="en-GB"/>
          </a:p>
        </p:txBody>
      </p:sp>
    </p:spTree>
    <p:extLst>
      <p:ext uri="{BB962C8B-B14F-4D97-AF65-F5344CB8AC3E}">
        <p14:creationId xmlns:p14="http://schemas.microsoft.com/office/powerpoint/2010/main" val="401878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https://www.youtube.com/watch?v=waeRP6jzW_U</a:t>
            </a:r>
          </a:p>
        </p:txBody>
      </p:sp>
      <p:sp>
        <p:nvSpPr>
          <p:cNvPr id="4" name="Slide Number Placeholder 3"/>
          <p:cNvSpPr>
            <a:spLocks noGrp="1"/>
          </p:cNvSpPr>
          <p:nvPr>
            <p:ph type="sldNum" sz="quarter" idx="5"/>
          </p:nvPr>
        </p:nvSpPr>
        <p:spPr/>
        <p:txBody>
          <a:bodyPr/>
          <a:lstStyle/>
          <a:p>
            <a:fld id="{713861D8-715C-408D-B28D-ECEA27BFCE4B}" type="slidenum">
              <a:rPr lang="en-GB" smtClean="0"/>
              <a:t>1</a:t>
            </a:fld>
            <a:endParaRPr lang="en-GB"/>
          </a:p>
        </p:txBody>
      </p:sp>
    </p:spTree>
    <p:extLst>
      <p:ext uri="{BB962C8B-B14F-4D97-AF65-F5344CB8AC3E}">
        <p14:creationId xmlns:p14="http://schemas.microsoft.com/office/powerpoint/2010/main" val="343917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previous behaviour policy had been developed with</a:t>
            </a:r>
            <a:r>
              <a:rPr lang="en-GB" baseline="0" dirty="0"/>
              <a:t> the support of the SEMHs team. Staff had had ACES training and the policy was very based around teaching the children.</a:t>
            </a:r>
          </a:p>
          <a:p>
            <a:r>
              <a:rPr lang="en-GB" baseline="0" dirty="0"/>
              <a:t>However, the training really made us reflect on the hidden messages that our policy was giving. Whole school trauma training was fantastic for us as everyone received the same message and staff found it really informative and useful, we were all on the same page. </a:t>
            </a:r>
          </a:p>
          <a:p>
            <a:r>
              <a:rPr lang="en-GB" baseline="0" dirty="0"/>
              <a:t>The language was key.  We used Paul Dix’s Ready Respectful and Safe. Reflections happen when a child has received 3 reminders, the reflections take place as soon as is possible for the teacher. We did start with a </a:t>
            </a:r>
            <a:r>
              <a:rPr lang="en-GB" baseline="0" dirty="0" err="1"/>
              <a:t>a</a:t>
            </a:r>
            <a:r>
              <a:rPr lang="en-GB" baseline="0" dirty="0"/>
              <a:t> list of questions, but this had become a check list and staff filled it in as they went along.  </a:t>
            </a:r>
          </a:p>
          <a:p>
            <a:r>
              <a:rPr lang="en-GB" baseline="0" dirty="0"/>
              <a:t>Now following the training Reflections are an empathic conversation.  Staff really listen to the child and question sensitively and empathise. It really helps to rebuild relationships and has led to staff  really reflecting on their own actions. It has also built a greater understanding of the child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6B840-358A-47FA-8BF4-1249195C3A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4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 St James </a:t>
            </a:r>
          </a:p>
        </p:txBody>
      </p:sp>
      <p:sp>
        <p:nvSpPr>
          <p:cNvPr id="4" name="Slide Number Placeholder 3"/>
          <p:cNvSpPr>
            <a:spLocks noGrp="1"/>
          </p:cNvSpPr>
          <p:nvPr>
            <p:ph type="sldNum" sz="quarter" idx="5"/>
          </p:nvPr>
        </p:nvSpPr>
        <p:spPr/>
        <p:txBody>
          <a:bodyPr/>
          <a:lstStyle/>
          <a:p>
            <a:fld id="{713861D8-715C-408D-B28D-ECEA27BFCE4B}" type="slidenum">
              <a:rPr lang="en-GB" smtClean="0"/>
              <a:t>14</a:t>
            </a:fld>
            <a:endParaRPr lang="en-GB"/>
          </a:p>
        </p:txBody>
      </p:sp>
    </p:spTree>
    <p:extLst>
      <p:ext uri="{BB962C8B-B14F-4D97-AF65-F5344CB8AC3E}">
        <p14:creationId xmlns:p14="http://schemas.microsoft.com/office/powerpoint/2010/main" val="37057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861D8-715C-408D-B28D-ECEA27BFCE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49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3861D8-715C-408D-B28D-ECEA27BFCE4B}" type="slidenum">
              <a:rPr lang="en-GB" smtClean="0"/>
              <a:t>2</a:t>
            </a:fld>
            <a:endParaRPr lang="en-GB"/>
          </a:p>
        </p:txBody>
      </p:sp>
    </p:spTree>
    <p:extLst>
      <p:ext uri="{BB962C8B-B14F-4D97-AF65-F5344CB8AC3E}">
        <p14:creationId xmlns:p14="http://schemas.microsoft.com/office/powerpoint/2010/main" val="324640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8239BD4-A815-BCA7-ECC9-4D31B3A69C9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1E63E43-83AB-FC0C-F9F2-08B9FA3C5BD0}"/>
              </a:ext>
            </a:extLst>
          </p:cNvPr>
          <p:cNvSpPr>
            <a:spLocks noGrp="1"/>
          </p:cNvSpPr>
          <p:nvPr>
            <p:ph type="body" idx="1"/>
          </p:nvPr>
        </p:nvSpPr>
        <p:spPr/>
        <p:txBody>
          <a:bodyPr/>
          <a:lstStyle/>
          <a:p>
            <a:pPr>
              <a:defRPr/>
            </a:pPr>
            <a:r>
              <a:rPr lang="en-GB" altLang="en-US" dirty="0"/>
              <a:t>The ACE study and protective factors </a:t>
            </a:r>
          </a:p>
          <a:p>
            <a:pPr>
              <a:defRPr/>
            </a:pPr>
            <a:endParaRPr lang="en-GB" altLang="en-US" dirty="0"/>
          </a:p>
          <a:p>
            <a:pPr>
              <a:defRPr/>
            </a:pPr>
            <a:r>
              <a:rPr lang="en-GB" altLang="en-US" dirty="0"/>
              <a:t>The ACEs study one of the biggest PH studies of all time 17,000 people. The study found that ACE are the leading determinant of the most common forms of physical/ mental illness and early death.</a:t>
            </a:r>
          </a:p>
          <a:p>
            <a:pPr>
              <a:defRPr/>
            </a:pPr>
            <a:endParaRPr lang="en-GB" dirty="0"/>
          </a:p>
          <a:p>
            <a:pPr>
              <a:defRPr/>
            </a:pPr>
            <a:r>
              <a:rPr lang="en-GB" b="1" dirty="0"/>
              <a:t>It is a message of hope not a message of gloom because research shows that this suffering is preventable </a:t>
            </a:r>
          </a:p>
          <a:p>
            <a:pPr>
              <a:defRPr/>
            </a:pPr>
            <a:endParaRPr lang="en-GB" dirty="0"/>
          </a:p>
          <a:p>
            <a:pPr>
              <a:defRPr/>
            </a:pPr>
            <a:r>
              <a:rPr lang="en-GB" dirty="0"/>
              <a:t>Research shows that protective factors namely interventions by an emotionally-available adults, before the age of 18, can interrupt the trajectory from childhood adversity to challenging behaviour, learning disabilities, long term mental, physical and social ill health </a:t>
            </a:r>
          </a:p>
          <a:p>
            <a:pPr>
              <a:defRPr/>
            </a:pPr>
            <a:endParaRPr lang="en-GB" dirty="0"/>
          </a:p>
          <a:p>
            <a:pPr>
              <a:defRPr/>
            </a:pPr>
            <a:r>
              <a:rPr lang="en-GB" dirty="0"/>
              <a:t>ACES questionnaire http://www.odmhsas.org/picis/TraningInfo/ACE.pdf</a:t>
            </a:r>
          </a:p>
          <a:p>
            <a:pPr>
              <a:defRPr/>
            </a:pPr>
            <a:endParaRPr lang="en-GB" dirty="0"/>
          </a:p>
          <a:p>
            <a:pPr>
              <a:defRPr/>
            </a:pPr>
            <a:endParaRPr lang="en-GB" dirty="0"/>
          </a:p>
          <a:p>
            <a:pPr>
              <a:defRPr/>
            </a:pPr>
            <a:r>
              <a:rPr lang="en-GB" dirty="0"/>
              <a:t>Adverse Childhood Experiences (ACEs) are stressful events occurring in childhood including</a:t>
            </a:r>
          </a:p>
          <a:p>
            <a:pPr>
              <a:defRPr/>
            </a:pPr>
            <a:r>
              <a:rPr lang="en-GB" b="1" dirty="0"/>
              <a:t>5 Personal</a:t>
            </a:r>
          </a:p>
          <a:p>
            <a:pPr marL="228600" indent="-228600">
              <a:buFont typeface="+mj-lt"/>
              <a:buAutoNum type="arabicPeriod"/>
              <a:defRPr/>
            </a:pPr>
            <a:r>
              <a:rPr lang="en-GB" dirty="0"/>
              <a:t>Emotional Abuse (humiliated/sworn at/ put down/insulted)</a:t>
            </a:r>
          </a:p>
          <a:p>
            <a:pPr marL="228600" indent="-228600">
              <a:buFont typeface="+mj-lt"/>
              <a:buAutoNum type="arabicPeriod"/>
              <a:defRPr/>
            </a:pPr>
            <a:r>
              <a:rPr lang="en-GB" dirty="0"/>
              <a:t>Emotional Neglect (Feeling </a:t>
            </a:r>
            <a:r>
              <a:rPr lang="en-GB" dirty="0" err="1"/>
              <a:t>unspecial</a:t>
            </a:r>
            <a:r>
              <a:rPr lang="en-GB" dirty="0"/>
              <a:t>/not important/ not loved/ not supported)</a:t>
            </a:r>
          </a:p>
          <a:p>
            <a:pPr marL="228600" indent="-228600">
              <a:buFont typeface="+mj-lt"/>
              <a:buAutoNum type="arabicPeriod"/>
              <a:defRPr/>
            </a:pPr>
            <a:r>
              <a:rPr lang="en-GB" dirty="0"/>
              <a:t>Physical Abuse (push, grab, slap, throw things at you)</a:t>
            </a:r>
          </a:p>
          <a:p>
            <a:pPr marL="228600" indent="-228600">
              <a:buFont typeface="+mj-lt"/>
              <a:buAutoNum type="arabicPeriod"/>
              <a:defRPr/>
            </a:pPr>
            <a:r>
              <a:rPr lang="en-GB" dirty="0"/>
              <a:t>Physical Neglect (not enough to eat/dirty clothes)</a:t>
            </a:r>
          </a:p>
          <a:p>
            <a:pPr marL="228600" indent="-228600">
              <a:buFont typeface="+mj-lt"/>
              <a:buAutoNum type="arabicPeriod"/>
              <a:defRPr/>
            </a:pPr>
            <a:r>
              <a:rPr lang="en-GB" dirty="0"/>
              <a:t>Sexual abuse</a:t>
            </a:r>
          </a:p>
          <a:p>
            <a:pPr>
              <a:defRPr/>
            </a:pPr>
            <a:r>
              <a:rPr lang="en-GB" b="1" dirty="0"/>
              <a:t>5 related to family members</a:t>
            </a:r>
            <a:endParaRPr lang="en-GB" dirty="0"/>
          </a:p>
          <a:p>
            <a:pPr marL="228600" indent="-228600">
              <a:buFont typeface="+mj-lt"/>
              <a:buAutoNum type="arabicPeriod"/>
              <a:defRPr/>
            </a:pPr>
            <a:r>
              <a:rPr lang="en-GB" dirty="0"/>
              <a:t>Witnessing domestic violence</a:t>
            </a:r>
          </a:p>
          <a:p>
            <a:pPr marL="228600" indent="-228600">
              <a:buFont typeface="+mj-lt"/>
              <a:buAutoNum type="arabicPeriod"/>
              <a:defRPr/>
            </a:pPr>
            <a:r>
              <a:rPr lang="en-GB" dirty="0"/>
              <a:t>Loss of a parent or parent separation or divorce</a:t>
            </a:r>
          </a:p>
          <a:p>
            <a:pPr marL="228600" indent="-228600">
              <a:buFont typeface="+mj-lt"/>
              <a:buAutoNum type="arabicPeriod"/>
              <a:defRPr/>
            </a:pPr>
            <a:r>
              <a:rPr lang="en-GB" dirty="0"/>
              <a:t>A parent with a mental health condition</a:t>
            </a:r>
          </a:p>
          <a:p>
            <a:pPr marL="228600" indent="-228600">
              <a:buFont typeface="+mj-lt"/>
              <a:buAutoNum type="arabicPeriod"/>
              <a:defRPr/>
            </a:pPr>
            <a:r>
              <a:rPr lang="en-GB" dirty="0"/>
              <a:t>A member of the household being in prison</a:t>
            </a:r>
          </a:p>
          <a:p>
            <a:pPr marL="228600" indent="-228600">
              <a:buFont typeface="+mj-lt"/>
              <a:buAutoNum type="arabicPeriod"/>
              <a:defRPr/>
            </a:pPr>
            <a:r>
              <a:rPr lang="en-GB" dirty="0"/>
              <a:t>growing up in a household in which there are adults experiencing alcohol and drug use problems.</a:t>
            </a:r>
          </a:p>
          <a:p>
            <a:pPr>
              <a:defRPr/>
            </a:pPr>
            <a:endParaRPr lang="en-GB" dirty="0"/>
          </a:p>
        </p:txBody>
      </p:sp>
      <p:sp>
        <p:nvSpPr>
          <p:cNvPr id="12292" name="Slide Number Placeholder 3">
            <a:extLst>
              <a:ext uri="{FF2B5EF4-FFF2-40B4-BE49-F238E27FC236}">
                <a16:creationId xmlns:a16="http://schemas.microsoft.com/office/drawing/2014/main" id="{110C7C19-B318-9DD9-866D-AFD444E9F3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911B34-27A2-4C89-B367-DE43F2310B87}" type="slidenum">
              <a:rPr lang="en-GB" altLang="en-US" sz="1200" smtClean="0"/>
              <a:pPr/>
              <a:t>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Pauls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D4F3A-0FBF-E64A-A0B2-A7F699BB4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83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Pauls </a:t>
            </a:r>
          </a:p>
          <a:p>
            <a:endParaRPr lang="en-GB" dirty="0"/>
          </a:p>
        </p:txBody>
      </p:sp>
      <p:sp>
        <p:nvSpPr>
          <p:cNvPr id="4" name="Slide Number Placeholder 3"/>
          <p:cNvSpPr>
            <a:spLocks noGrp="1"/>
          </p:cNvSpPr>
          <p:nvPr>
            <p:ph type="sldNum" sz="quarter" idx="5"/>
          </p:nvPr>
        </p:nvSpPr>
        <p:spPr/>
        <p:txBody>
          <a:bodyPr/>
          <a:lstStyle/>
          <a:p>
            <a:fld id="{713861D8-715C-408D-B28D-ECEA27BFCE4B}" type="slidenum">
              <a:rPr lang="en-GB" smtClean="0"/>
              <a:t>8</a:t>
            </a:fld>
            <a:endParaRPr lang="en-GB"/>
          </a:p>
        </p:txBody>
      </p:sp>
    </p:spTree>
    <p:extLst>
      <p:ext uri="{BB962C8B-B14F-4D97-AF65-F5344CB8AC3E}">
        <p14:creationId xmlns:p14="http://schemas.microsoft.com/office/powerpoint/2010/main" val="22015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Pauls </a:t>
            </a:r>
          </a:p>
          <a:p>
            <a:endParaRPr lang="en-GB" dirty="0"/>
          </a:p>
        </p:txBody>
      </p:sp>
      <p:sp>
        <p:nvSpPr>
          <p:cNvPr id="4" name="Slide Number Placeholder 3"/>
          <p:cNvSpPr>
            <a:spLocks noGrp="1"/>
          </p:cNvSpPr>
          <p:nvPr>
            <p:ph type="sldNum" sz="quarter" idx="5"/>
          </p:nvPr>
        </p:nvSpPr>
        <p:spPr/>
        <p:txBody>
          <a:bodyPr/>
          <a:lstStyle/>
          <a:p>
            <a:fld id="{713861D8-715C-408D-B28D-ECEA27BFCE4B}" type="slidenum">
              <a:rPr lang="en-GB" smtClean="0"/>
              <a:t>9</a:t>
            </a:fld>
            <a:endParaRPr lang="en-GB"/>
          </a:p>
        </p:txBody>
      </p:sp>
    </p:spTree>
    <p:extLst>
      <p:ext uri="{BB962C8B-B14F-4D97-AF65-F5344CB8AC3E}">
        <p14:creationId xmlns:p14="http://schemas.microsoft.com/office/powerpoint/2010/main" val="47574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Pauls </a:t>
            </a:r>
          </a:p>
          <a:p>
            <a:endParaRPr lang="en-GB" dirty="0"/>
          </a:p>
        </p:txBody>
      </p:sp>
      <p:sp>
        <p:nvSpPr>
          <p:cNvPr id="4" name="Slide Number Placeholder 3"/>
          <p:cNvSpPr>
            <a:spLocks noGrp="1"/>
          </p:cNvSpPr>
          <p:nvPr>
            <p:ph type="sldNum" sz="quarter" idx="5"/>
          </p:nvPr>
        </p:nvSpPr>
        <p:spPr/>
        <p:txBody>
          <a:bodyPr/>
          <a:lstStyle/>
          <a:p>
            <a:fld id="{713861D8-715C-408D-B28D-ECEA27BFCE4B}" type="slidenum">
              <a:rPr lang="en-GB" smtClean="0"/>
              <a:t>10</a:t>
            </a:fld>
            <a:endParaRPr lang="en-GB"/>
          </a:p>
        </p:txBody>
      </p:sp>
    </p:spTree>
    <p:extLst>
      <p:ext uri="{BB962C8B-B14F-4D97-AF65-F5344CB8AC3E}">
        <p14:creationId xmlns:p14="http://schemas.microsoft.com/office/powerpoint/2010/main" val="71223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Holy Family</a:t>
            </a:r>
          </a:p>
          <a:p>
            <a:endParaRPr lang="en-GB" dirty="0"/>
          </a:p>
          <a:p>
            <a:r>
              <a:rPr lang="en-GB" dirty="0"/>
              <a:t>We have been lucky as we had some money from the conversation to the Trust</a:t>
            </a:r>
            <a:r>
              <a:rPr lang="en-GB" baseline="0" dirty="0"/>
              <a:t> to improve the learning environment. We had been chipping away it for the last 6 years but it was major things like the toilets, fire alarm etc. </a:t>
            </a:r>
          </a:p>
          <a:p>
            <a:r>
              <a:rPr lang="en-GB" baseline="0" dirty="0"/>
              <a:t>The décor was hideous! Red/orange floor and pink walls. Staff did their best to make the school attractive through bright display to detract from the décor, but it was grim. </a:t>
            </a:r>
          </a:p>
          <a:p>
            <a:r>
              <a:rPr lang="en-GB" baseline="0" dirty="0"/>
              <a:t>So we went for wood effect floor neutral walls and it has transformed the school, lighting has also recently been done which again has had a massive impact.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6B840-358A-47FA-8BF4-1249195C3A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64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children know that the</a:t>
            </a:r>
            <a:r>
              <a:rPr lang="en-GB" baseline="0" dirty="0"/>
              <a:t> calm corner is a safe space, and that an adult is there to help them, they have the option to talk or just take time. There is always the expectation though that when they are ready we will listen to them. Initially for some children this would take a long time for them to open up, but know children will speak to us virtually straight away I believe this is because they know they will be really to. Some children still find it hard to accept there part in what ever incident has happened, but the progress they are making is good. I know that eventually this will happen, we have already seen the shoots of this, through apologies to staff off their own back.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6B840-358A-47FA-8BF4-1249195C3A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9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3322-0036-D7BF-E54F-29176006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64B0CB-5135-B485-C15B-ED5035525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4212D1-A1B1-55FE-1BFF-B03B929BBCB1}"/>
              </a:ext>
            </a:extLst>
          </p:cNvPr>
          <p:cNvSpPr>
            <a:spLocks noGrp="1"/>
          </p:cNvSpPr>
          <p:nvPr>
            <p:ph type="dt" sz="half" idx="10"/>
          </p:nvPr>
        </p:nvSpPr>
        <p:spPr/>
        <p:txBody>
          <a:bodyPr/>
          <a:lstStyle/>
          <a:p>
            <a:fld id="{72345051-2045-45DA-935E-2E3CA1A69ADC}" type="datetimeFigureOut">
              <a:rPr lang="en-US" smtClean="0"/>
              <a:t>7/7/2025</a:t>
            </a:fld>
            <a:endParaRPr lang="en-US" dirty="0"/>
          </a:p>
        </p:txBody>
      </p:sp>
      <p:sp>
        <p:nvSpPr>
          <p:cNvPr id="5" name="Footer Placeholder 4">
            <a:extLst>
              <a:ext uri="{FF2B5EF4-FFF2-40B4-BE49-F238E27FC236}">
                <a16:creationId xmlns:a16="http://schemas.microsoft.com/office/drawing/2014/main" id="{429D8198-EE32-E30E-2B53-C39854241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48018-A39B-8732-4FC5-AC3F797E477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82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A3A5-CE85-3DD3-FA18-31BD86EE50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2046C-3902-E7A5-6BD4-8DB7FA442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8EDDA-4610-FB6C-BCF1-F4ADA4A39E96}"/>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5" name="Footer Placeholder 4">
            <a:extLst>
              <a:ext uri="{FF2B5EF4-FFF2-40B4-BE49-F238E27FC236}">
                <a16:creationId xmlns:a16="http://schemas.microsoft.com/office/drawing/2014/main" id="{E06CD925-93D7-07D1-E022-908CF9D6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F91B8-A9AB-3232-5B61-39CCABE39A5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0125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26583-EEFE-2625-474E-6313D761D5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F97C9-0816-55A6-FAF2-2C14B8FDF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F006E-BDAE-8046-4EB8-FF32707421A6}"/>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5" name="Footer Placeholder 4">
            <a:extLst>
              <a:ext uri="{FF2B5EF4-FFF2-40B4-BE49-F238E27FC236}">
                <a16:creationId xmlns:a16="http://schemas.microsoft.com/office/drawing/2014/main" id="{19ADE8F3-EF3B-3D21-36A9-02825BC8F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3D2D4-AC1F-4308-682B-692C5A4ACC4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1157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AE45-9EBA-6D6E-8287-BC4DBE4BA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C538BD-5C1A-3586-402A-E783C56E1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443F0-32B1-1169-A2F0-ADB8B5DBB355}"/>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5" name="Footer Placeholder 4">
            <a:extLst>
              <a:ext uri="{FF2B5EF4-FFF2-40B4-BE49-F238E27FC236}">
                <a16:creationId xmlns:a16="http://schemas.microsoft.com/office/drawing/2014/main" id="{440DF3A5-CD39-87A5-40EA-B9985C0E2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90E0-CBD0-0105-221C-5AC26B7FFE4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6903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3813-C20D-D813-117C-215C8F59DD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BBFB76-57A7-B1A3-1788-B51E57468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6648F-E594-9B05-43C6-5EED9561C3CA}"/>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5" name="Footer Placeholder 4">
            <a:extLst>
              <a:ext uri="{FF2B5EF4-FFF2-40B4-BE49-F238E27FC236}">
                <a16:creationId xmlns:a16="http://schemas.microsoft.com/office/drawing/2014/main" id="{64644D48-8E87-BF7F-1086-7032AB2B3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99A16-3D7F-005D-3003-60B8ABC99AD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7187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2561-85B6-6F66-7988-3F1A165D79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DBA04-D95D-BA60-AA6D-0189D33E6C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5BD8FF-0772-EE97-DDE4-F4E409F4F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89EE2B-7186-E552-ED7D-B8CD626DB563}"/>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6" name="Footer Placeholder 5">
            <a:extLst>
              <a:ext uri="{FF2B5EF4-FFF2-40B4-BE49-F238E27FC236}">
                <a16:creationId xmlns:a16="http://schemas.microsoft.com/office/drawing/2014/main" id="{052F5172-F96E-A3D4-46FD-8721C7CEB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22D8C-6B8E-26BF-D7B9-A5810D644E8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482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EFE0-5FD3-3844-E49D-11CC4C6142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16B99-693E-FA4A-1F70-D1CCAF49F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24B786-B9D0-91E6-563F-A671F65E6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D95612-2DF3-F5C4-1B4D-0610A1292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25B3E-3D9A-BB8F-782A-31166AD786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983FA8-4F20-2D15-D14F-9762DEECF260}"/>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8" name="Footer Placeholder 7">
            <a:extLst>
              <a:ext uri="{FF2B5EF4-FFF2-40B4-BE49-F238E27FC236}">
                <a16:creationId xmlns:a16="http://schemas.microsoft.com/office/drawing/2014/main" id="{B38D4381-686F-6F19-224F-157439548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586B33-1C6D-FAE8-5AE4-6A14C6F21AD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8236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6EE6-49C1-C4CE-2A93-8BD0C67FAB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FBD6E0-C9AE-CBE8-2F1B-BCF157CC85A2}"/>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4" name="Footer Placeholder 3">
            <a:extLst>
              <a:ext uri="{FF2B5EF4-FFF2-40B4-BE49-F238E27FC236}">
                <a16:creationId xmlns:a16="http://schemas.microsoft.com/office/drawing/2014/main" id="{FC1EB308-5644-8A8D-5EEE-D33E92FB4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22F4E-4DE8-3153-1049-9EC51F74326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5061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E77D8-97ED-8319-9D29-E5ADE9EE6690}"/>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3" name="Footer Placeholder 2">
            <a:extLst>
              <a:ext uri="{FF2B5EF4-FFF2-40B4-BE49-F238E27FC236}">
                <a16:creationId xmlns:a16="http://schemas.microsoft.com/office/drawing/2014/main" id="{6C4E60BF-4854-EDB3-A123-A0D5BF986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072D6D-C98B-A112-08EB-247C2058624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886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8977-DFA2-DA1F-193A-4646E416B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75B41B-C93C-7BDD-74A5-CBDBE5E54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D49B7E-4189-EC08-91F6-B4EFEE31B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A7804-ACBA-105D-C67D-CA64FBA672F0}"/>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6" name="Footer Placeholder 5">
            <a:extLst>
              <a:ext uri="{FF2B5EF4-FFF2-40B4-BE49-F238E27FC236}">
                <a16:creationId xmlns:a16="http://schemas.microsoft.com/office/drawing/2014/main" id="{65490997-B021-72F4-8086-1BAF00340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B362A-4110-D73A-294A-35A0B8ADCCA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51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A386-9D19-9907-1FB5-D2CFDBA42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F14289-6188-0091-2FEF-1623AF0A6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56D95-D868-B896-2737-8DC76FD6C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A3A15-8BDB-0120-4F0D-C66188C4A148}"/>
              </a:ext>
            </a:extLst>
          </p:cNvPr>
          <p:cNvSpPr>
            <a:spLocks noGrp="1"/>
          </p:cNvSpPr>
          <p:nvPr>
            <p:ph type="dt" sz="half" idx="10"/>
          </p:nvPr>
        </p:nvSpPr>
        <p:spPr/>
        <p:txBody>
          <a:bodyPr/>
          <a:lstStyle/>
          <a:p>
            <a:fld id="{72345051-2045-45DA-935E-2E3CA1A69ADC}" type="datetimeFigureOut">
              <a:rPr lang="en-US" smtClean="0"/>
              <a:t>7/7/2025</a:t>
            </a:fld>
            <a:endParaRPr lang="en-US"/>
          </a:p>
        </p:txBody>
      </p:sp>
      <p:sp>
        <p:nvSpPr>
          <p:cNvPr id="6" name="Footer Placeholder 5">
            <a:extLst>
              <a:ext uri="{FF2B5EF4-FFF2-40B4-BE49-F238E27FC236}">
                <a16:creationId xmlns:a16="http://schemas.microsoft.com/office/drawing/2014/main" id="{F6D28D68-DD1E-28B4-539D-68EDD0B82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58205-BD2E-87BD-6341-A030BB70900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855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A2664-21B5-72E2-00AD-8CB977619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03F8FD-7BFE-79F2-7CB4-93D984FB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4C3EE-96C5-DECB-A278-BE720CF16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7/7/2025</a:t>
            </a:fld>
            <a:endParaRPr lang="en-US" dirty="0"/>
          </a:p>
        </p:txBody>
      </p:sp>
      <p:sp>
        <p:nvSpPr>
          <p:cNvPr id="5" name="Footer Placeholder 4">
            <a:extLst>
              <a:ext uri="{FF2B5EF4-FFF2-40B4-BE49-F238E27FC236}">
                <a16:creationId xmlns:a16="http://schemas.microsoft.com/office/drawing/2014/main" id="{989EFD5C-1D85-1859-AACA-668089164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3D4D89-2297-BD75-95E8-66C5530B0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41960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FBAF75-1815-4049-9854-1C3D3AF0A19F}"/>
              </a:ext>
            </a:extLst>
          </p:cNvPr>
          <p:cNvSpPr>
            <a:spLocks noGrp="1"/>
          </p:cNvSpPr>
          <p:nvPr>
            <p:ph type="subTitle" idx="1"/>
          </p:nvPr>
        </p:nvSpPr>
        <p:spPr>
          <a:xfrm>
            <a:off x="569212" y="1472725"/>
            <a:ext cx="10342456" cy="4734543"/>
          </a:xfrm>
        </p:spPr>
        <p:txBody>
          <a:bodyPr vert="horz" lIns="91440" tIns="45720" rIns="91440" bIns="45720" rtlCol="0">
            <a:normAutofit/>
          </a:bodyPr>
          <a:lstStyle/>
          <a:p>
            <a:pPr indent="-228600" algn="l">
              <a:buFont typeface="Arial" panose="020B0604020202020204" pitchFamily="34" charset="0"/>
              <a:buChar char="•"/>
            </a:pPr>
            <a:endParaRPr lang="en-US" sz="2000"/>
          </a:p>
          <a:p>
            <a:pPr algn="l"/>
            <a:endParaRPr lang="en-US" sz="2000" dirty="0"/>
          </a:p>
        </p:txBody>
      </p:sp>
      <p:pic>
        <p:nvPicPr>
          <p:cNvPr id="12290" name="Picture 2" descr="Live video and blog: Oldham Council full council meeting - Manchester  Evening News">
            <a:extLst>
              <a:ext uri="{FF2B5EF4-FFF2-40B4-BE49-F238E27FC236}">
                <a16:creationId xmlns:a16="http://schemas.microsoft.com/office/drawing/2014/main" id="{1194931E-AF7F-4893-8A36-1A1546FA47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30222" y="396089"/>
            <a:ext cx="1873047" cy="18730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6891C9-9A64-F64B-A4B6-63AF2A30DFD4}"/>
              </a:ext>
            </a:extLst>
          </p:cNvPr>
          <p:cNvSpPr/>
          <p:nvPr/>
        </p:nvSpPr>
        <p:spPr>
          <a:xfrm>
            <a:off x="2143071" y="2523779"/>
            <a:ext cx="7340150"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Trauma informed project </a:t>
            </a:r>
            <a:endParaRPr lang="en-GB" sz="54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descr="Trauma Informed Schools UK">
            <a:extLst>
              <a:ext uri="{FF2B5EF4-FFF2-40B4-BE49-F238E27FC236}">
                <a16:creationId xmlns:a16="http://schemas.microsoft.com/office/drawing/2014/main" id="{D09B2642-4185-2E9D-B6C9-D57B8CF4F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12" y="126011"/>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63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B255">
            <a:alpha val="5073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079-D2FF-8A93-F39D-7B9DE243E8D8}"/>
              </a:ext>
            </a:extLst>
          </p:cNvPr>
          <p:cNvSpPr>
            <a:spLocks noGrp="1"/>
          </p:cNvSpPr>
          <p:nvPr>
            <p:ph type="title"/>
          </p:nvPr>
        </p:nvSpPr>
        <p:spPr>
          <a:xfrm>
            <a:off x="0" y="170714"/>
            <a:ext cx="12061825" cy="1310082"/>
          </a:xfrm>
        </p:spPr>
        <p:txBody>
          <a:bodyPr>
            <a:normAutofit fontScale="90000"/>
          </a:bodyPr>
          <a:lstStyle/>
          <a:p>
            <a:pPr algn="ctr"/>
            <a:r>
              <a:rPr lang="en-US" dirty="0"/>
              <a:t>School environment </a:t>
            </a:r>
            <a:br>
              <a:rPr lang="en-US" dirty="0"/>
            </a:br>
            <a:br>
              <a:rPr lang="en-GB"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room with black couches and blue chairs&#10;&#10;Description automatically generated">
            <a:extLst>
              <a:ext uri="{FF2B5EF4-FFF2-40B4-BE49-F238E27FC236}">
                <a16:creationId xmlns:a16="http://schemas.microsoft.com/office/drawing/2014/main" id="{B6094DBC-CADD-94DC-F053-0AC2D2338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8748" y="2324736"/>
            <a:ext cx="2639695" cy="1979930"/>
          </a:xfrm>
          <a:prstGeom prst="rect">
            <a:avLst/>
          </a:prstGeom>
        </p:spPr>
      </p:pic>
      <p:pic>
        <p:nvPicPr>
          <p:cNvPr id="9" name="Picture 8" descr="A desk with books and a picture on it&#10;&#10;Description automatically generated">
            <a:extLst>
              <a:ext uri="{FF2B5EF4-FFF2-40B4-BE49-F238E27FC236}">
                <a16:creationId xmlns:a16="http://schemas.microsoft.com/office/drawing/2014/main" id="{07A699E5-99EA-CF2D-83B6-9007340038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90442" y="2292986"/>
            <a:ext cx="2385695" cy="1789430"/>
          </a:xfrm>
          <a:prstGeom prst="rect">
            <a:avLst/>
          </a:prstGeom>
        </p:spPr>
      </p:pic>
      <p:pic>
        <p:nvPicPr>
          <p:cNvPr id="10" name="Picture 9" descr="A rainbow colored bench outside of a building&#10;&#10;Description automatically generated">
            <a:extLst>
              <a:ext uri="{FF2B5EF4-FFF2-40B4-BE49-F238E27FC236}">
                <a16:creationId xmlns:a16="http://schemas.microsoft.com/office/drawing/2014/main" id="{37B32F1E-B1BC-7A95-DC3D-47D8A10746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66655" y="4623624"/>
            <a:ext cx="2033270" cy="1525270"/>
          </a:xfrm>
          <a:prstGeom prst="rect">
            <a:avLst/>
          </a:prstGeom>
        </p:spPr>
      </p:pic>
      <p:pic>
        <p:nvPicPr>
          <p:cNvPr id="14" name="Picture 13" descr="A room with a door and a table&#10;&#10;Description automatically generated">
            <a:extLst>
              <a:ext uri="{FF2B5EF4-FFF2-40B4-BE49-F238E27FC236}">
                <a16:creationId xmlns:a16="http://schemas.microsoft.com/office/drawing/2014/main" id="{FE657A31-9B54-A00F-8890-FC2A1828FD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509133" y="2335214"/>
            <a:ext cx="2627630" cy="1971040"/>
          </a:xfrm>
          <a:prstGeom prst="rect">
            <a:avLst/>
          </a:prstGeom>
        </p:spPr>
      </p:pic>
      <p:pic>
        <p:nvPicPr>
          <p:cNvPr id="15" name="Picture 14" descr="A room with a variety of objects&#10;&#10;Description automatically generated">
            <a:extLst>
              <a:ext uri="{FF2B5EF4-FFF2-40B4-BE49-F238E27FC236}">
                <a16:creationId xmlns:a16="http://schemas.microsoft.com/office/drawing/2014/main" id="{92A66E12-F545-1A50-19A4-A3646582C6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971983" y="2382203"/>
            <a:ext cx="2134235" cy="1600200"/>
          </a:xfrm>
          <a:prstGeom prst="rect">
            <a:avLst/>
          </a:prstGeom>
        </p:spPr>
      </p:pic>
      <p:pic>
        <p:nvPicPr>
          <p:cNvPr id="16" name="Picture 15" descr="A small planter in a courtyard&#10;&#10;Description automatically generated">
            <a:extLst>
              <a:ext uri="{FF2B5EF4-FFF2-40B4-BE49-F238E27FC236}">
                <a16:creationId xmlns:a16="http://schemas.microsoft.com/office/drawing/2014/main" id="{11A49D08-FC06-D49C-4FB7-10516D1A86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966267" y="4738560"/>
            <a:ext cx="2179955" cy="1634490"/>
          </a:xfrm>
          <a:prstGeom prst="rect">
            <a:avLst/>
          </a:prstGeom>
        </p:spPr>
      </p:pic>
      <p:pic>
        <p:nvPicPr>
          <p:cNvPr id="17" name="Picture 16" descr="A bulletin board with a bulletin board in a cage&#10;&#10;Description automatically generated">
            <a:extLst>
              <a:ext uri="{FF2B5EF4-FFF2-40B4-BE49-F238E27FC236}">
                <a16:creationId xmlns:a16="http://schemas.microsoft.com/office/drawing/2014/main" id="{BB513EE1-9731-F8C9-F1B6-F1EEF09770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9007158" y="2440940"/>
            <a:ext cx="2607310" cy="1955800"/>
          </a:xfrm>
          <a:prstGeom prst="rect">
            <a:avLst/>
          </a:prstGeom>
        </p:spPr>
      </p:pic>
      <p:sp>
        <p:nvSpPr>
          <p:cNvPr id="18" name="Text Box 13">
            <a:extLst>
              <a:ext uri="{FF2B5EF4-FFF2-40B4-BE49-F238E27FC236}">
                <a16:creationId xmlns:a16="http://schemas.microsoft.com/office/drawing/2014/main" id="{093F2E32-6BD9-0E4B-CDB2-5F8F51C4794F}"/>
              </a:ext>
            </a:extLst>
          </p:cNvPr>
          <p:cNvSpPr txBox="1"/>
          <p:nvPr/>
        </p:nvSpPr>
        <p:spPr>
          <a:xfrm>
            <a:off x="9304021" y="4758766"/>
            <a:ext cx="2654749" cy="18712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Regulation/reflection areas in class, designed to promote safety, curiosity and wonder.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 Hessian displays – staff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9F721233-9C1B-33E6-74D6-BB950C1DBE44}"/>
              </a:ext>
            </a:extLst>
          </p:cNvPr>
          <p:cNvSpPr txBox="1"/>
          <p:nvPr/>
        </p:nvSpPr>
        <p:spPr>
          <a:xfrm>
            <a:off x="7944591" y="-21561"/>
            <a:ext cx="3859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Biophillia</a:t>
            </a:r>
            <a:r>
              <a:rPr kumimoji="0" lang="en-US" sz="18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 place of awe and wonder’.</a:t>
            </a:r>
            <a:endParaRPr kumimoji="0" lang="en-GB" sz="1800" b="0" i="0" u="none" strike="noStrike" kern="1200" cap="none" spc="0" normalizeH="0" baseline="0" noProof="0" dirty="0">
              <a:ln>
                <a:noFill/>
              </a:ln>
              <a:solidFill>
                <a:prstClr val="white"/>
              </a:solidFill>
              <a:effectLst/>
              <a:uLnTx/>
              <a:uFillTx/>
              <a:latin typeface="The Hand Bold"/>
              <a:ea typeface="+mn-ea"/>
              <a:cs typeface="+mn-cs"/>
            </a:endParaRPr>
          </a:p>
        </p:txBody>
      </p:sp>
      <p:sp>
        <p:nvSpPr>
          <p:cNvPr id="4" name="TextBox 3">
            <a:extLst>
              <a:ext uri="{FF2B5EF4-FFF2-40B4-BE49-F238E27FC236}">
                <a16:creationId xmlns:a16="http://schemas.microsoft.com/office/drawing/2014/main" id="{CE2D779E-2D46-118B-899E-314046AD9FA6}"/>
              </a:ext>
            </a:extLst>
          </p:cNvPr>
          <p:cNvSpPr txBox="1"/>
          <p:nvPr/>
        </p:nvSpPr>
        <p:spPr>
          <a:xfrm>
            <a:off x="74995" y="578847"/>
            <a:ext cx="122037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Ensuring that the school actively supports the triggering of oxytocin (anti-stress chemical) in children’s brains through the practice of creating and using safe, sensorially rich and nurturing environments (</a:t>
            </a:r>
            <a:r>
              <a:rPr kumimoji="0" lang="en-GB" sz="1800" b="0" i="1"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Uvnas</a:t>
            </a:r>
            <a:r>
              <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-Moberg, 2011). We have shifted towards </a:t>
            </a:r>
            <a:r>
              <a:rPr kumimoji="0" lang="en-GB" sz="1800" b="0" i="1"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ganing</a:t>
            </a:r>
            <a:r>
              <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 inspiration f the </a:t>
            </a: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outdoors for its neurochemically protective factors (phytoncides emitted from trees) and mimic inside to support regulation and improve mental and physical health</a:t>
            </a:r>
            <a:r>
              <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 </a:t>
            </a:r>
            <a:endParaRPr kumimoji="0" lang="en-GB" sz="1800" b="0" i="0" u="none" strike="noStrike" kern="1200" cap="none" spc="0" normalizeH="0" baseline="0" noProof="0" dirty="0">
              <a:ln>
                <a:noFill/>
              </a:ln>
              <a:solidFill>
                <a:prstClr val="black"/>
              </a:solidFill>
              <a:effectLst/>
              <a:uLnTx/>
              <a:uFillTx/>
              <a:latin typeface="The Hand Bold"/>
              <a:ea typeface="+mn-ea"/>
              <a:cs typeface="+mn-cs"/>
            </a:endParaRPr>
          </a:p>
        </p:txBody>
      </p:sp>
      <p:sp>
        <p:nvSpPr>
          <p:cNvPr id="11" name="TextBox 10">
            <a:extLst>
              <a:ext uri="{FF2B5EF4-FFF2-40B4-BE49-F238E27FC236}">
                <a16:creationId xmlns:a16="http://schemas.microsoft.com/office/drawing/2014/main" id="{0E438D0D-D39C-E899-B77F-77148699DAB6}"/>
              </a:ext>
            </a:extLst>
          </p:cNvPr>
          <p:cNvSpPr txBox="1"/>
          <p:nvPr/>
        </p:nvSpPr>
        <p:spPr>
          <a:xfrm>
            <a:off x="0" y="4891457"/>
            <a:ext cx="229405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he Hand Bold"/>
                <a:ea typeface="+mn-ea"/>
                <a:cs typeface="+mn-cs"/>
              </a:rPr>
              <a:t>”</a:t>
            </a:r>
            <a:r>
              <a:rPr kumimoji="0" lang="en-GB"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Bubbles area” used as a space for children to co/self regulate.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Restorative conversations usually happen here.  </a:t>
            </a:r>
            <a:endParaRPr kumimoji="0" lang="en-GB" sz="1600" b="0" i="0" u="none" strike="noStrike" kern="1200" cap="none" spc="0" normalizeH="0" baseline="0" noProof="0" dirty="0">
              <a:ln>
                <a:noFill/>
              </a:ln>
              <a:solidFill>
                <a:prstClr val="black"/>
              </a:solidFill>
              <a:effectLst/>
              <a:uLnTx/>
              <a:uFillTx/>
              <a:latin typeface="The Hand Bold"/>
              <a:ea typeface="+mn-ea"/>
              <a:cs typeface="+mn-cs"/>
            </a:endParaRPr>
          </a:p>
        </p:txBody>
      </p:sp>
      <p:sp>
        <p:nvSpPr>
          <p:cNvPr id="21" name="TextBox 20">
            <a:extLst>
              <a:ext uri="{FF2B5EF4-FFF2-40B4-BE49-F238E27FC236}">
                <a16:creationId xmlns:a16="http://schemas.microsoft.com/office/drawing/2014/main" id="{91F21E5C-28F1-8F7F-DDE4-E79F17C8D644}"/>
              </a:ext>
            </a:extLst>
          </p:cNvPr>
          <p:cNvSpPr txBox="1"/>
          <p:nvPr/>
        </p:nvSpPr>
        <p:spPr>
          <a:xfrm>
            <a:off x="4471635" y="5091511"/>
            <a:ext cx="27026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Quad garden and forest school elicit hard fascinations  </a:t>
            </a:r>
            <a:endPar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40540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209092" y="1413470"/>
            <a:ext cx="2977774" cy="1852536"/>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410" y="446761"/>
            <a:ext cx="1306195" cy="2903220"/>
          </a:xfrm>
          <a:prstGeom prst="rect">
            <a:avLst/>
          </a:prstGeom>
          <a:noFill/>
          <a:ln>
            <a:noFill/>
          </a:ln>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22110"/>
          <a:stretch/>
        </p:blipFill>
        <p:spPr>
          <a:xfrm rot="5400000">
            <a:off x="384813" y="4434570"/>
            <a:ext cx="2931516" cy="1694815"/>
          </a:xfrm>
          <a:prstGeom prst="rect">
            <a:avLst/>
          </a:prstGeom>
        </p:spPr>
      </p:pic>
      <p:pic>
        <p:nvPicPr>
          <p:cNvPr id="6" name="Picture 5"/>
          <p:cNvPicPr/>
          <p:nvPr/>
        </p:nvPicPr>
        <p:blipFill rotWithShape="1">
          <a:blip r:embed="rId6" cstate="print">
            <a:extLst>
              <a:ext uri="{28A0092B-C50C-407E-A947-70E740481C1C}">
                <a14:useLocalDpi xmlns:a14="http://schemas.microsoft.com/office/drawing/2010/main" val="0"/>
              </a:ext>
            </a:extLst>
          </a:blip>
          <a:srcRect t="26042"/>
          <a:stretch/>
        </p:blipFill>
        <p:spPr bwMode="auto">
          <a:xfrm>
            <a:off x="4679607" y="3533366"/>
            <a:ext cx="1955800" cy="321437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cstate="print">
            <a:extLst>
              <a:ext uri="{28A0092B-C50C-407E-A947-70E740481C1C}">
                <a14:useLocalDpi xmlns:a14="http://schemas.microsoft.com/office/drawing/2010/main" val="0"/>
              </a:ext>
            </a:extLst>
          </a:blip>
          <a:srcRect l="10133"/>
          <a:stretch/>
        </p:blipFill>
        <p:spPr>
          <a:xfrm rot="5400000">
            <a:off x="2194951" y="4589562"/>
            <a:ext cx="2875532" cy="1440815"/>
          </a:xfrm>
          <a:prstGeom prst="rect">
            <a:avLst/>
          </a:prstGeom>
        </p:spPr>
      </p:pic>
      <p:sp>
        <p:nvSpPr>
          <p:cNvPr id="8" name="TextBox 7"/>
          <p:cNvSpPr txBox="1"/>
          <p:nvPr/>
        </p:nvSpPr>
        <p:spPr>
          <a:xfrm>
            <a:off x="587829" y="223935"/>
            <a:ext cx="440404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Our Environment</a:t>
            </a:r>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rot="10800000" flipH="1" flipV="1">
            <a:off x="7770721" y="993376"/>
            <a:ext cx="337861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Calm Corner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Couch”</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209092" y="1413471"/>
            <a:ext cx="2977774" cy="1852536"/>
          </a:xfrm>
          <a:prstGeom prst="rect">
            <a:avLst/>
          </a:prstGeom>
        </p:spPr>
      </p:pic>
      <p:pic>
        <p:nvPicPr>
          <p:cNvPr id="11" name="Picture 10"/>
          <p:cNvPicPr/>
          <p:nvPr/>
        </p:nvPicPr>
        <p:blipFill rotWithShape="1">
          <a:blip r:embed="rId5" cstate="print">
            <a:extLst>
              <a:ext uri="{28A0092B-C50C-407E-A947-70E740481C1C}">
                <a14:useLocalDpi xmlns:a14="http://schemas.microsoft.com/office/drawing/2010/main" val="0"/>
              </a:ext>
            </a:extLst>
          </a:blip>
          <a:srcRect l="22110"/>
          <a:stretch/>
        </p:blipFill>
        <p:spPr>
          <a:xfrm rot="5400000">
            <a:off x="384813" y="4434571"/>
            <a:ext cx="2931516" cy="1694815"/>
          </a:xfrm>
          <a:prstGeom prst="rect">
            <a:avLst/>
          </a:prstGeom>
        </p:spPr>
      </p:pic>
      <p:pic>
        <p:nvPicPr>
          <p:cNvPr id="12" name="Picture 11"/>
          <p:cNvPicPr/>
          <p:nvPr/>
        </p:nvPicPr>
        <p:blipFill rotWithShape="1">
          <a:blip r:embed="rId7" cstate="print">
            <a:extLst>
              <a:ext uri="{28A0092B-C50C-407E-A947-70E740481C1C}">
                <a14:useLocalDpi xmlns:a14="http://schemas.microsoft.com/office/drawing/2010/main" val="0"/>
              </a:ext>
            </a:extLst>
          </a:blip>
          <a:srcRect l="10133"/>
          <a:stretch/>
        </p:blipFill>
        <p:spPr>
          <a:xfrm rot="5400000">
            <a:off x="2194951" y="4589563"/>
            <a:ext cx="2875532" cy="1440815"/>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1209092" y="1413472"/>
            <a:ext cx="2977774" cy="1852536"/>
          </a:xfrm>
          <a:prstGeom prst="rect">
            <a:avLst/>
          </a:prstGeom>
        </p:spPr>
      </p:pic>
      <p:pic>
        <p:nvPicPr>
          <p:cNvPr id="14" name="Picture 13"/>
          <p:cNvPicPr/>
          <p:nvPr/>
        </p:nvPicPr>
        <p:blipFill rotWithShape="1">
          <a:blip r:embed="rId5" cstate="print">
            <a:extLst>
              <a:ext uri="{28A0092B-C50C-407E-A947-70E740481C1C}">
                <a14:useLocalDpi xmlns:a14="http://schemas.microsoft.com/office/drawing/2010/main" val="0"/>
              </a:ext>
            </a:extLst>
          </a:blip>
          <a:srcRect l="22110"/>
          <a:stretch/>
        </p:blipFill>
        <p:spPr>
          <a:xfrm rot="5400000">
            <a:off x="384813" y="4434572"/>
            <a:ext cx="2931516" cy="1694815"/>
          </a:xfrm>
          <a:prstGeom prst="rect">
            <a:avLst/>
          </a:prstGeom>
        </p:spPr>
      </p:pic>
      <p:pic>
        <p:nvPicPr>
          <p:cNvPr id="1026" name="Picture 2" descr="b3a87861-9789-416f-9231-2a8173632c7c@GBRP26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270" b="7454"/>
          <a:stretch/>
        </p:blipFill>
        <p:spPr bwMode="auto">
          <a:xfrm>
            <a:off x="7770721" y="3266006"/>
            <a:ext cx="3598320" cy="272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2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ircle(in)">
                                      <p:cBhvr>
                                        <p:cTn id="2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761" y="225136"/>
            <a:ext cx="1090093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Impact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Much calmer atmosphere throughout, children take pride in their school</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 greater consistency in displays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 safe space for children in crisis, they know they will get help.</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The “Couch” provides a consistent approach for the children. They know what will happen, we listen and empathise. PACE is key.</a:t>
            </a:r>
          </a:p>
        </p:txBody>
      </p:sp>
    </p:spTree>
    <p:extLst>
      <p:ext uri="{BB962C8B-B14F-4D97-AF65-F5344CB8AC3E}">
        <p14:creationId xmlns:p14="http://schemas.microsoft.com/office/powerpoint/2010/main" val="32159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6506" y="2705878"/>
            <a:ext cx="660607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sng" strike="noStrike" kern="1200" cap="none" spc="0" normalizeH="0" baseline="0" noProof="0" dirty="0">
                <a:ln>
                  <a:noFill/>
                </a:ln>
                <a:solidFill>
                  <a:prstClr val="black"/>
                </a:solidFill>
                <a:effectLst/>
                <a:uLnTx/>
                <a:uFillTx/>
                <a:latin typeface="Calibri" panose="020F0502020204030204"/>
                <a:ea typeface="+mn-ea"/>
                <a:cs typeface="+mn-cs"/>
              </a:rPr>
              <a:t>Relationship/Behaviour Policy</a:t>
            </a:r>
          </a:p>
        </p:txBody>
      </p:sp>
      <p:sp>
        <p:nvSpPr>
          <p:cNvPr id="4" name="TextBox 3"/>
          <p:cNvSpPr txBox="1"/>
          <p:nvPr/>
        </p:nvSpPr>
        <p:spPr>
          <a:xfrm>
            <a:off x="270587" y="3372352"/>
            <a:ext cx="432007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Reflections became an opportunity to build an understanding of the child through an empathic conversation</a:t>
            </a:r>
          </a:p>
        </p:txBody>
      </p:sp>
      <p:sp>
        <p:nvSpPr>
          <p:cNvPr id="5" name="TextBox 4"/>
          <p:cNvSpPr txBox="1"/>
          <p:nvPr/>
        </p:nvSpPr>
        <p:spPr>
          <a:xfrm>
            <a:off x="5788090" y="935342"/>
            <a:ext cx="295780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Rules became school expectations</a:t>
            </a:r>
          </a:p>
        </p:txBody>
      </p:sp>
      <p:sp>
        <p:nvSpPr>
          <p:cNvPr id="6" name="TextBox 5"/>
          <p:cNvSpPr txBox="1"/>
          <p:nvPr/>
        </p:nvSpPr>
        <p:spPr>
          <a:xfrm>
            <a:off x="9391262" y="1843283"/>
            <a:ext cx="29578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Warnings became reminders</a:t>
            </a:r>
          </a:p>
        </p:txBody>
      </p:sp>
      <p:sp>
        <p:nvSpPr>
          <p:cNvPr id="7" name="TextBox 6"/>
          <p:cNvSpPr txBox="1"/>
          <p:nvPr/>
        </p:nvSpPr>
        <p:spPr>
          <a:xfrm>
            <a:off x="1337388" y="1225420"/>
            <a:ext cx="29578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Whole school Trauma Training</a:t>
            </a:r>
          </a:p>
        </p:txBody>
      </p:sp>
      <p:sp>
        <p:nvSpPr>
          <p:cNvPr id="8" name="TextBox 7"/>
          <p:cNvSpPr txBox="1"/>
          <p:nvPr/>
        </p:nvSpPr>
        <p:spPr>
          <a:xfrm>
            <a:off x="8910735" y="3372352"/>
            <a:ext cx="295780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Staff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really</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listen to understand what the child is trying to communicate</a:t>
            </a:r>
          </a:p>
        </p:txBody>
      </p:sp>
      <p:sp>
        <p:nvSpPr>
          <p:cNvPr id="9" name="TextBox 8"/>
          <p:cNvSpPr txBox="1"/>
          <p:nvPr/>
        </p:nvSpPr>
        <p:spPr>
          <a:xfrm>
            <a:off x="4823927" y="5142068"/>
            <a:ext cx="295780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Staff really reflect on their own actions</a:t>
            </a:r>
          </a:p>
        </p:txBody>
      </p:sp>
    </p:spTree>
    <p:extLst>
      <p:ext uri="{BB962C8B-B14F-4D97-AF65-F5344CB8AC3E}">
        <p14:creationId xmlns:p14="http://schemas.microsoft.com/office/powerpoint/2010/main" val="1540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1E8D4A-1301-004E-85D3-6ED2BA71A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1730" y="2468766"/>
            <a:ext cx="4901713" cy="3676285"/>
          </a:xfrm>
          <a:prstGeom prst="rect">
            <a:avLst/>
          </a:prstGeom>
          <a:noFill/>
        </p:spPr>
      </p:pic>
      <p:pic>
        <p:nvPicPr>
          <p:cNvPr id="5" name="Picture 4">
            <a:extLst>
              <a:ext uri="{FF2B5EF4-FFF2-40B4-BE49-F238E27FC236}">
                <a16:creationId xmlns:a16="http://schemas.microsoft.com/office/drawing/2014/main" id="{11229B1D-E458-ADDD-604B-5C6AC2DD3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61963" y="2471038"/>
            <a:ext cx="4898684" cy="3674013"/>
          </a:xfrm>
          <a:prstGeom prst="rect">
            <a:avLst/>
          </a:prstGeom>
          <a:noFill/>
        </p:spPr>
      </p:pic>
      <p:sp>
        <p:nvSpPr>
          <p:cNvPr id="6" name="TextBox 5">
            <a:extLst>
              <a:ext uri="{FF2B5EF4-FFF2-40B4-BE49-F238E27FC236}">
                <a16:creationId xmlns:a16="http://schemas.microsoft.com/office/drawing/2014/main" id="{527747F3-8713-086C-6295-A95A563133A2}"/>
              </a:ext>
            </a:extLst>
          </p:cNvPr>
          <p:cNvSpPr txBox="1"/>
          <p:nvPr/>
        </p:nvSpPr>
        <p:spPr>
          <a:xfrm>
            <a:off x="5883965" y="744053"/>
            <a:ext cx="6149008"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use of having calm areas within each class have had a massively beneficial impact on our children’s emotional wellbeing and overall behaviour in school. </a:t>
            </a:r>
            <a:endParaRPr lang="en-GB" dirty="0"/>
          </a:p>
        </p:txBody>
      </p:sp>
      <p:sp>
        <p:nvSpPr>
          <p:cNvPr id="21" name="TextBox 20">
            <a:extLst>
              <a:ext uri="{FF2B5EF4-FFF2-40B4-BE49-F238E27FC236}">
                <a16:creationId xmlns:a16="http://schemas.microsoft.com/office/drawing/2014/main" id="{53D3D2A9-7686-921C-BDD9-C72CE847109C}"/>
              </a:ext>
            </a:extLst>
          </p:cNvPr>
          <p:cNvSpPr txBox="1"/>
          <p:nvPr/>
        </p:nvSpPr>
        <p:spPr>
          <a:xfrm>
            <a:off x="224366" y="328555"/>
            <a:ext cx="5552661"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All children have access to regulation stations and calm areas within their classrooms to support their self-regulation, emotional and mental wellbeing. These regulation areas promote a calm, safe and warm environment for our children to use when emotionally distressed. </a:t>
            </a:r>
            <a:endParaRPr lang="en-GB" dirty="0"/>
          </a:p>
        </p:txBody>
      </p:sp>
    </p:spTree>
    <p:extLst>
      <p:ext uri="{BB962C8B-B14F-4D97-AF65-F5344CB8AC3E}">
        <p14:creationId xmlns:p14="http://schemas.microsoft.com/office/powerpoint/2010/main" val="398123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3D3D2A9-7686-921C-BDD9-C72CE847109C}"/>
              </a:ext>
            </a:extLst>
          </p:cNvPr>
          <p:cNvSpPr txBox="1"/>
          <p:nvPr/>
        </p:nvSpPr>
        <p:spPr>
          <a:xfrm>
            <a:off x="224366" y="328555"/>
            <a:ext cx="11199008" cy="707886"/>
          </a:xfrm>
          <a:prstGeom prst="rect">
            <a:avLst/>
          </a:prstGeom>
          <a:noFill/>
        </p:spPr>
        <p:txBody>
          <a:bodyPr wrap="square" rtlCol="0">
            <a:spAutoFit/>
          </a:bodyPr>
          <a:lstStyle/>
          <a:p>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our schools we have increased the universal offer for our children to access emotional registers in their classrooms. Every morning children are able to use the emotional register to identify how they are feeling. </a:t>
            </a:r>
            <a:endParaRPr lang="en-GB" sz="2000" dirty="0"/>
          </a:p>
        </p:txBody>
      </p:sp>
      <p:pic>
        <p:nvPicPr>
          <p:cNvPr id="2" name="Picture 1">
            <a:extLst>
              <a:ext uri="{FF2B5EF4-FFF2-40B4-BE49-F238E27FC236}">
                <a16:creationId xmlns:a16="http://schemas.microsoft.com/office/drawing/2014/main" id="{2B54BBC3-1502-6693-78B2-17FA95B802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2442" y="2183759"/>
            <a:ext cx="4254370" cy="3191250"/>
          </a:xfrm>
          <a:prstGeom prst="rect">
            <a:avLst/>
          </a:prstGeom>
          <a:noFill/>
          <a:ln>
            <a:noFill/>
          </a:ln>
        </p:spPr>
      </p:pic>
      <p:pic>
        <p:nvPicPr>
          <p:cNvPr id="3" name="Picture 2">
            <a:extLst>
              <a:ext uri="{FF2B5EF4-FFF2-40B4-BE49-F238E27FC236}">
                <a16:creationId xmlns:a16="http://schemas.microsoft.com/office/drawing/2014/main" id="{90C2CD8A-E8CF-4F70-6C52-39953116B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581" b="21007"/>
          <a:stretch/>
        </p:blipFill>
        <p:spPr bwMode="auto">
          <a:xfrm rot="5400000">
            <a:off x="3700519" y="2203533"/>
            <a:ext cx="4246701" cy="315937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C8EE69F-0C38-8150-C8E6-DD070A4645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51" t="7581" b="3680"/>
          <a:stretch/>
        </p:blipFill>
        <p:spPr bwMode="auto">
          <a:xfrm rot="5400000">
            <a:off x="7447321" y="2164079"/>
            <a:ext cx="4183132" cy="31593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35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C3D87-837A-4268-900C-1F4E83C82FEC}"/>
              </a:ext>
            </a:extLst>
          </p:cNvPr>
          <p:cNvSpPr/>
          <p:nvPr/>
        </p:nvSpPr>
        <p:spPr>
          <a:xfrm>
            <a:off x="0" y="0"/>
            <a:ext cx="12192000" cy="8399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1">
            <a:extLst>
              <a:ext uri="{FF2B5EF4-FFF2-40B4-BE49-F238E27FC236}">
                <a16:creationId xmlns:a16="http://schemas.microsoft.com/office/drawing/2014/main" id="{3261544A-A7B4-88C2-9809-6C749F6DF379}"/>
              </a:ext>
            </a:extLst>
          </p:cNvPr>
          <p:cNvSpPr>
            <a:spLocks noGrp="1"/>
          </p:cNvSpPr>
          <p:nvPr>
            <p:ph idx="1"/>
          </p:nvPr>
        </p:nvSpPr>
        <p:spPr/>
        <p:txBody>
          <a:bodyPr/>
          <a:lstStyle/>
          <a:p>
            <a:r>
              <a:rPr lang="en-GB" dirty="0"/>
              <a:t>Therapeutic Environments </a:t>
            </a:r>
          </a:p>
          <a:p>
            <a:r>
              <a:rPr lang="en-GB" dirty="0"/>
              <a:t>Change of language which has reduced behaviour escalations </a:t>
            </a:r>
          </a:p>
          <a:p>
            <a:r>
              <a:rPr lang="en-GB" dirty="0"/>
              <a:t>More learning to improve emotional and social learning </a:t>
            </a:r>
          </a:p>
          <a:p>
            <a:r>
              <a:rPr lang="en-GB" dirty="0"/>
              <a:t>Regulation stations areas </a:t>
            </a:r>
          </a:p>
          <a:p>
            <a:r>
              <a:rPr lang="en-GB" dirty="0"/>
              <a:t>Relationships policy </a:t>
            </a:r>
          </a:p>
          <a:p>
            <a:r>
              <a:rPr lang="en-GB" dirty="0"/>
              <a:t>Biophilia getting outdoors</a:t>
            </a:r>
          </a:p>
          <a:p>
            <a:endParaRPr lang="en-GB" dirty="0"/>
          </a:p>
          <a:p>
            <a:endParaRPr lang="en-GB" dirty="0"/>
          </a:p>
          <a:p>
            <a:pPr marL="0" indent="0">
              <a:buNone/>
            </a:pPr>
            <a:endParaRPr lang="en-GB" dirty="0"/>
          </a:p>
        </p:txBody>
      </p:sp>
      <p:sp>
        <p:nvSpPr>
          <p:cNvPr id="5" name="Content Placeholder 2">
            <a:extLst>
              <a:ext uri="{FF2B5EF4-FFF2-40B4-BE49-F238E27FC236}">
                <a16:creationId xmlns:a16="http://schemas.microsoft.com/office/drawing/2014/main" id="{0E1F57E8-32B2-4954-8FD9-D48444D8682F}"/>
              </a:ext>
            </a:extLst>
          </p:cNvPr>
          <p:cNvSpPr txBox="1">
            <a:spLocks noChangeArrowheads="1"/>
          </p:cNvSpPr>
          <p:nvPr/>
        </p:nvSpPr>
        <p:spPr>
          <a:xfrm>
            <a:off x="619772" y="1709530"/>
            <a:ext cx="10952455" cy="4073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800" b="1" dirty="0">
              <a:solidFill>
                <a:srgbClr val="002060"/>
              </a:solidFill>
            </a:endParaRPr>
          </a:p>
        </p:txBody>
      </p:sp>
      <p:sp>
        <p:nvSpPr>
          <p:cNvPr id="6" name="Title 5">
            <a:extLst>
              <a:ext uri="{FF2B5EF4-FFF2-40B4-BE49-F238E27FC236}">
                <a16:creationId xmlns:a16="http://schemas.microsoft.com/office/drawing/2014/main" id="{0D8D9A00-6EDA-1826-357A-A20A6D4E0BBE}"/>
              </a:ext>
            </a:extLst>
          </p:cNvPr>
          <p:cNvSpPr>
            <a:spLocks noGrp="1"/>
          </p:cNvSpPr>
          <p:nvPr>
            <p:ph type="title"/>
          </p:nvPr>
        </p:nvSpPr>
        <p:spPr/>
        <p:txBody>
          <a:bodyPr/>
          <a:lstStyle/>
          <a:p>
            <a:r>
              <a:rPr lang="en-GB" dirty="0"/>
              <a:t>Reflections</a:t>
            </a:r>
          </a:p>
        </p:txBody>
      </p:sp>
    </p:spTree>
    <p:extLst>
      <p:ext uri="{BB962C8B-B14F-4D97-AF65-F5344CB8AC3E}">
        <p14:creationId xmlns:p14="http://schemas.microsoft.com/office/powerpoint/2010/main" val="13869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C3D87-837A-4268-900C-1F4E83C82FEC}"/>
              </a:ext>
            </a:extLst>
          </p:cNvPr>
          <p:cNvSpPr/>
          <p:nvPr/>
        </p:nvSpPr>
        <p:spPr>
          <a:xfrm>
            <a:off x="0" y="0"/>
            <a:ext cx="12192000" cy="8399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67A19132-DCAC-43E5-9BA3-A35792EF7BD1}"/>
              </a:ext>
            </a:extLst>
          </p:cNvPr>
          <p:cNvSpPr>
            <a:spLocks noGrp="1"/>
          </p:cNvSpPr>
          <p:nvPr>
            <p:ph type="title"/>
          </p:nvPr>
        </p:nvSpPr>
        <p:spPr>
          <a:xfrm>
            <a:off x="838200" y="0"/>
            <a:ext cx="10515600" cy="839972"/>
          </a:xfrm>
        </p:spPr>
        <p:txBody>
          <a:bodyPr>
            <a:normAutofit/>
          </a:bodyPr>
          <a:lstStyle/>
          <a:p>
            <a:pPr algn="ctr"/>
            <a:r>
              <a:rPr lang="en-GB" sz="3200" dirty="0">
                <a:latin typeface="Arial" panose="020B0604020202020204" pitchFamily="34" charset="0"/>
                <a:cs typeface="Arial" panose="020B0604020202020204" pitchFamily="34" charset="0"/>
              </a:rPr>
              <a:t>The Journey </a:t>
            </a:r>
          </a:p>
        </p:txBody>
      </p:sp>
      <p:graphicFrame>
        <p:nvGraphicFramePr>
          <p:cNvPr id="3" name="Content Placeholder 2">
            <a:extLst>
              <a:ext uri="{FF2B5EF4-FFF2-40B4-BE49-F238E27FC236}">
                <a16:creationId xmlns:a16="http://schemas.microsoft.com/office/drawing/2014/main" id="{151AAF96-66CA-4151-B423-E85177C34077}"/>
              </a:ext>
            </a:extLst>
          </p:cNvPr>
          <p:cNvGraphicFramePr>
            <a:graphicFrameLocks noGrp="1"/>
          </p:cNvGraphicFramePr>
          <p:nvPr>
            <p:ph idx="1"/>
            <p:extLst>
              <p:ext uri="{D42A27DB-BD31-4B8C-83A1-F6EECF244321}">
                <p14:modId xmlns:p14="http://schemas.microsoft.com/office/powerpoint/2010/main" val="2178756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0E1F57E8-32B2-4954-8FD9-D48444D8682F}"/>
              </a:ext>
            </a:extLst>
          </p:cNvPr>
          <p:cNvSpPr txBox="1">
            <a:spLocks noChangeArrowheads="1"/>
          </p:cNvSpPr>
          <p:nvPr/>
        </p:nvSpPr>
        <p:spPr>
          <a:xfrm>
            <a:off x="619772" y="1709530"/>
            <a:ext cx="10952455" cy="4073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800" b="1" dirty="0">
              <a:solidFill>
                <a:srgbClr val="002060"/>
              </a:solidFill>
            </a:endParaRPr>
          </a:p>
        </p:txBody>
      </p:sp>
    </p:spTree>
    <p:extLst>
      <p:ext uri="{BB962C8B-B14F-4D97-AF65-F5344CB8AC3E}">
        <p14:creationId xmlns:p14="http://schemas.microsoft.com/office/powerpoint/2010/main" val="24905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7CAC3DD-F198-75A8-BCA1-1099175BC2C4}"/>
              </a:ext>
            </a:extLst>
          </p:cNvPr>
          <p:cNvSpPr>
            <a:spLocks noGrp="1" noChangeArrowheads="1"/>
          </p:cNvSpPr>
          <p:nvPr>
            <p:ph type="title"/>
          </p:nvPr>
        </p:nvSpPr>
        <p:spPr/>
        <p:txBody>
          <a:bodyPr/>
          <a:lstStyle/>
          <a:p>
            <a:endParaRPr lang="en-GB" altLang="en-US" dirty="0"/>
          </a:p>
        </p:txBody>
      </p:sp>
      <p:sp>
        <p:nvSpPr>
          <p:cNvPr id="11267" name="Content Placeholder 1">
            <a:extLst>
              <a:ext uri="{FF2B5EF4-FFF2-40B4-BE49-F238E27FC236}">
                <a16:creationId xmlns:a16="http://schemas.microsoft.com/office/drawing/2014/main" id="{67F5C964-8DAB-5679-3DC7-33C45B08F808}"/>
              </a:ext>
            </a:extLst>
          </p:cNvPr>
          <p:cNvSpPr>
            <a:spLocks noGrp="1" noChangeArrowheads="1"/>
          </p:cNvSpPr>
          <p:nvPr>
            <p:ph idx="1"/>
          </p:nvPr>
        </p:nvSpPr>
        <p:spPr/>
        <p:txBody>
          <a:bodyPr/>
          <a:lstStyle/>
          <a:p>
            <a:endParaRPr lang="en-US" altLang="en-US"/>
          </a:p>
        </p:txBody>
      </p:sp>
      <p:pic>
        <p:nvPicPr>
          <p:cNvPr id="11268" name="Picture 7" descr="Association of Adverse Childhood Experiences (ACEs) and Epigenetic Gene  Expression in Motivation, Emotion and Personality. - HomeSchool Life LLC">
            <a:extLst>
              <a:ext uri="{FF2B5EF4-FFF2-40B4-BE49-F238E27FC236}">
                <a16:creationId xmlns:a16="http://schemas.microsoft.com/office/drawing/2014/main" id="{F8B20E08-F273-5287-F5F3-902761A32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C3D87-837A-4268-900C-1F4E83C82FEC}"/>
              </a:ext>
            </a:extLst>
          </p:cNvPr>
          <p:cNvSpPr/>
          <p:nvPr/>
        </p:nvSpPr>
        <p:spPr>
          <a:xfrm>
            <a:off x="0" y="0"/>
            <a:ext cx="12192000" cy="8399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67A19132-DCAC-43E5-9BA3-A35792EF7BD1}"/>
              </a:ext>
            </a:extLst>
          </p:cNvPr>
          <p:cNvSpPr>
            <a:spLocks noGrp="1"/>
          </p:cNvSpPr>
          <p:nvPr>
            <p:ph type="title"/>
          </p:nvPr>
        </p:nvSpPr>
        <p:spPr>
          <a:xfrm>
            <a:off x="838200" y="-265843"/>
            <a:ext cx="10515600" cy="1325563"/>
          </a:xfrm>
        </p:spPr>
        <p:txBody>
          <a:bodyPr>
            <a:normAutofit/>
          </a:bodyPr>
          <a:lstStyle/>
          <a:p>
            <a:pPr algn="ctr"/>
            <a:r>
              <a:rPr lang="en-GB" sz="3200" dirty="0">
                <a:latin typeface="Arial" panose="020B0604020202020204" pitchFamily="34" charset="0"/>
                <a:cs typeface="Arial" panose="020B0604020202020204" pitchFamily="34" charset="0"/>
              </a:rPr>
              <a:t>The 3 theory models behind the training </a:t>
            </a:r>
          </a:p>
        </p:txBody>
      </p:sp>
      <p:sp>
        <p:nvSpPr>
          <p:cNvPr id="2" name="Content Placeholder 1">
            <a:extLst>
              <a:ext uri="{FF2B5EF4-FFF2-40B4-BE49-F238E27FC236}">
                <a16:creationId xmlns:a16="http://schemas.microsoft.com/office/drawing/2014/main" id="{CEFFA2E7-B5B2-79B4-0E3A-5BF0D387C5EA}"/>
              </a:ext>
            </a:extLst>
          </p:cNvPr>
          <p:cNvSpPr>
            <a:spLocks noGrp="1"/>
          </p:cNvSpPr>
          <p:nvPr>
            <p:ph sz="half" idx="1"/>
          </p:nvPr>
        </p:nvSpPr>
        <p:spPr/>
        <p:txBody>
          <a:bodyPr>
            <a:normAutofit/>
          </a:bodyPr>
          <a:lstStyle/>
          <a:p>
            <a:r>
              <a:rPr lang="en-GB" sz="1800" b="1" i="0" u="none" strike="noStrike" baseline="0" dirty="0">
                <a:solidFill>
                  <a:srgbClr val="000000"/>
                </a:solidFill>
                <a:latin typeface="Calibri" panose="020F0502020204030204" pitchFamily="34" charset="0"/>
              </a:rPr>
              <a:t>Model Two  </a:t>
            </a:r>
            <a:endParaRPr lang="en-GB" sz="1800" b="0" i="0" u="none" strike="noStrike" baseline="0" dirty="0">
              <a:solidFill>
                <a:srgbClr val="000000"/>
              </a:solidFill>
              <a:latin typeface="Calibri" panose="020F0502020204030204" pitchFamily="34" charset="0"/>
            </a:endParaRPr>
          </a:p>
          <a:p>
            <a:pPr marL="0" indent="0">
              <a:buNone/>
            </a:pPr>
            <a:r>
              <a:rPr lang="en-GB" sz="1800" b="0" i="0" u="none" strike="noStrike" baseline="0" dirty="0">
                <a:solidFill>
                  <a:srgbClr val="000000"/>
                </a:solidFill>
                <a:latin typeface="Calibri" panose="020F0502020204030204" pitchFamily="34" charset="0"/>
              </a:rPr>
              <a:t>The neuroscience of mental health and mental ill-health, with particular reference to </a:t>
            </a:r>
            <a:r>
              <a:rPr lang="en-GB" sz="1800" b="0" i="0" u="none" strike="noStrike" baseline="0" dirty="0" err="1">
                <a:solidFill>
                  <a:srgbClr val="000000"/>
                </a:solidFill>
                <a:latin typeface="Calibri" panose="020F0502020204030204" pitchFamily="34" charset="0"/>
              </a:rPr>
              <a:t>Panksepp’s</a:t>
            </a:r>
            <a:r>
              <a:rPr lang="en-GB" sz="1800" b="0" i="0" u="none" strike="noStrike" baseline="0" dirty="0">
                <a:solidFill>
                  <a:srgbClr val="000000"/>
                </a:solidFill>
                <a:latin typeface="Calibri" panose="020F0502020204030204" pitchFamily="34" charset="0"/>
              </a:rPr>
              <a:t> emotional systems </a:t>
            </a:r>
          </a:p>
          <a:p>
            <a:pPr marL="0" indent="0">
              <a:buNone/>
            </a:pPr>
            <a:r>
              <a:rPr lang="en-GB" sz="1800" b="1" i="0" u="none" strike="noStrike" baseline="0" dirty="0">
                <a:solidFill>
                  <a:srgbClr val="FF0000"/>
                </a:solidFill>
                <a:latin typeface="Calibri" panose="020F0502020204030204" pitchFamily="34" charset="0"/>
              </a:rPr>
              <a:t>RAGE </a:t>
            </a:r>
            <a:endParaRPr lang="en-GB" sz="1800" b="0" i="0" u="none" strike="noStrike" baseline="0" dirty="0">
              <a:solidFill>
                <a:srgbClr val="FF0000"/>
              </a:solidFill>
              <a:latin typeface="Calibri" panose="020F0502020204030204" pitchFamily="34" charset="0"/>
            </a:endParaRPr>
          </a:p>
          <a:p>
            <a:pPr marL="0" indent="0">
              <a:buNone/>
            </a:pPr>
            <a:r>
              <a:rPr lang="en-GB" sz="1800" b="1" i="0" u="none" strike="noStrike" baseline="0" dirty="0">
                <a:solidFill>
                  <a:srgbClr val="FF0000"/>
                </a:solidFill>
                <a:latin typeface="Calibri" panose="020F0502020204030204" pitchFamily="34" charset="0"/>
              </a:rPr>
              <a:t>FEAR </a:t>
            </a:r>
            <a:endParaRPr lang="en-GB" sz="1800" b="0" i="0" u="none" strike="noStrike" baseline="0" dirty="0">
              <a:solidFill>
                <a:srgbClr val="FF0000"/>
              </a:solidFill>
              <a:latin typeface="Calibri" panose="020F0502020204030204" pitchFamily="34" charset="0"/>
            </a:endParaRPr>
          </a:p>
          <a:p>
            <a:pPr marL="0" indent="0">
              <a:buNone/>
            </a:pPr>
            <a:r>
              <a:rPr lang="en-GB" sz="1800" b="1" i="0" u="none" strike="noStrike" baseline="0" dirty="0">
                <a:solidFill>
                  <a:srgbClr val="FF0000"/>
                </a:solidFill>
                <a:latin typeface="Calibri" panose="020F0502020204030204" pitchFamily="34" charset="0"/>
              </a:rPr>
              <a:t>PANIC/GRIEF </a:t>
            </a:r>
          </a:p>
          <a:p>
            <a:pPr marL="0" indent="0">
              <a:buNone/>
            </a:pPr>
            <a:endParaRPr lang="en-GB" sz="1800" b="0" i="0" u="none" strike="noStrike" baseline="0" dirty="0">
              <a:solidFill>
                <a:srgbClr val="FF0000"/>
              </a:solidFill>
              <a:latin typeface="Calibri" panose="020F0502020204030204" pitchFamily="34" charset="0"/>
            </a:endParaRPr>
          </a:p>
          <a:p>
            <a:pPr marL="0" indent="0">
              <a:buNone/>
            </a:pPr>
            <a:r>
              <a:rPr lang="en-GB" sz="1800" b="1" i="0" u="none" strike="noStrike" baseline="0" dirty="0">
                <a:solidFill>
                  <a:srgbClr val="00B050"/>
                </a:solidFill>
                <a:latin typeface="Calibri" panose="020F0502020204030204" pitchFamily="34" charset="0"/>
              </a:rPr>
              <a:t>CARE </a:t>
            </a:r>
            <a:endParaRPr lang="en-GB" sz="1800" b="0" i="0" u="none" strike="noStrike" baseline="0" dirty="0">
              <a:solidFill>
                <a:srgbClr val="00B050"/>
              </a:solidFill>
              <a:latin typeface="Calibri" panose="020F0502020204030204" pitchFamily="34" charset="0"/>
            </a:endParaRPr>
          </a:p>
          <a:p>
            <a:pPr marL="0" indent="0">
              <a:buNone/>
            </a:pPr>
            <a:r>
              <a:rPr lang="en-GB" sz="1800" b="1" i="0" u="none" strike="noStrike" baseline="0" dirty="0">
                <a:solidFill>
                  <a:srgbClr val="00B050"/>
                </a:solidFill>
                <a:latin typeface="Calibri" panose="020F0502020204030204" pitchFamily="34" charset="0"/>
              </a:rPr>
              <a:t>SEEKING </a:t>
            </a:r>
            <a:endParaRPr lang="en-GB" sz="1800" b="0" i="0" u="none" strike="noStrike" baseline="0" dirty="0">
              <a:solidFill>
                <a:srgbClr val="00B050"/>
              </a:solidFill>
              <a:latin typeface="Calibri" panose="020F0502020204030204" pitchFamily="34" charset="0"/>
            </a:endParaRPr>
          </a:p>
          <a:p>
            <a:pPr marL="0" indent="0">
              <a:buNone/>
            </a:pPr>
            <a:r>
              <a:rPr lang="en-GB" sz="1800" b="1" i="0" u="none" strike="noStrike" baseline="0" dirty="0">
                <a:solidFill>
                  <a:srgbClr val="00B050"/>
                </a:solidFill>
                <a:latin typeface="Calibri" panose="020F0502020204030204" pitchFamily="34" charset="0"/>
              </a:rPr>
              <a:t>PLAY </a:t>
            </a:r>
            <a:endParaRPr lang="en-GB" dirty="0">
              <a:solidFill>
                <a:srgbClr val="00B050"/>
              </a:solidFill>
            </a:endParaRPr>
          </a:p>
        </p:txBody>
      </p:sp>
      <p:sp>
        <p:nvSpPr>
          <p:cNvPr id="6" name="Content Placeholder 5">
            <a:extLst>
              <a:ext uri="{FF2B5EF4-FFF2-40B4-BE49-F238E27FC236}">
                <a16:creationId xmlns:a16="http://schemas.microsoft.com/office/drawing/2014/main" id="{18F4D489-C15E-CF91-5EF7-012DAA7823DE}"/>
              </a:ext>
            </a:extLst>
          </p:cNvPr>
          <p:cNvSpPr>
            <a:spLocks noGrp="1"/>
          </p:cNvSpPr>
          <p:nvPr>
            <p:ph sz="half" idx="2"/>
          </p:nvPr>
        </p:nvSpPr>
        <p:spPr/>
        <p:txBody>
          <a:bodyPr>
            <a:normAutofit/>
          </a:bodyPr>
          <a:lstStyle/>
          <a:p>
            <a:r>
              <a:rPr lang="en-GB" sz="1800" b="1" i="0" u="none" strike="noStrike" baseline="0" dirty="0">
                <a:solidFill>
                  <a:srgbClr val="000000"/>
                </a:solidFill>
                <a:latin typeface="Calibri" panose="020F0502020204030204" pitchFamily="34" charset="0"/>
              </a:rPr>
              <a:t>Model Three </a:t>
            </a:r>
          </a:p>
          <a:p>
            <a:pPr marL="0" indent="0">
              <a:buNone/>
            </a:pPr>
            <a:r>
              <a:rPr lang="en-GB" sz="1800" dirty="0">
                <a:solidFill>
                  <a:srgbClr val="000000"/>
                </a:solidFill>
                <a:latin typeface="Calibri" panose="020F0502020204030204" pitchFamily="34" charset="0"/>
              </a:rPr>
              <a:t>P and 3R’s </a:t>
            </a:r>
          </a:p>
          <a:p>
            <a:pPr marL="0" indent="0">
              <a:buNone/>
            </a:pPr>
            <a:endParaRPr lang="en-GB" sz="1800" b="0" i="0" u="none" strike="noStrike" baseline="0" dirty="0">
              <a:solidFill>
                <a:srgbClr val="000000"/>
              </a:solidFill>
              <a:latin typeface="Calibri" panose="020F0502020204030204" pitchFamily="34" charset="0"/>
            </a:endParaRPr>
          </a:p>
          <a:p>
            <a:pPr marL="0" indent="0">
              <a:buNone/>
            </a:pPr>
            <a:r>
              <a:rPr lang="en-GB" sz="1800" b="1" i="0" u="none" strike="noStrike" baseline="0" dirty="0">
                <a:solidFill>
                  <a:srgbClr val="000000"/>
                </a:solidFill>
                <a:latin typeface="Calibri" panose="020F0502020204030204" pitchFamily="34" charset="0"/>
              </a:rPr>
              <a:t>PROTECT</a:t>
            </a:r>
          </a:p>
          <a:p>
            <a:pPr marL="0" indent="0">
              <a:buNone/>
            </a:pPr>
            <a:r>
              <a:rPr lang="en-GB" sz="1800" b="1" i="0" u="none" strike="noStrike" baseline="0" dirty="0">
                <a:solidFill>
                  <a:srgbClr val="000000"/>
                </a:solidFill>
                <a:latin typeface="Calibri" panose="020F0502020204030204" pitchFamily="34" charset="0"/>
              </a:rPr>
              <a:t>RELATE</a:t>
            </a:r>
          </a:p>
          <a:p>
            <a:pPr marL="0" indent="0">
              <a:buNone/>
            </a:pPr>
            <a:r>
              <a:rPr lang="en-GB" sz="1800" b="1" i="0" u="none" strike="noStrike" baseline="0" dirty="0">
                <a:solidFill>
                  <a:srgbClr val="000000"/>
                </a:solidFill>
                <a:latin typeface="Calibri" panose="020F0502020204030204" pitchFamily="34" charset="0"/>
              </a:rPr>
              <a:t>REGULATE </a:t>
            </a:r>
          </a:p>
          <a:p>
            <a:pPr marL="0" indent="0">
              <a:buNone/>
            </a:pPr>
            <a:r>
              <a:rPr lang="en-GB" sz="1800" b="1" i="0" u="none" strike="noStrike" baseline="0" dirty="0">
                <a:solidFill>
                  <a:srgbClr val="000000"/>
                </a:solidFill>
                <a:latin typeface="Calibri" panose="020F0502020204030204" pitchFamily="34" charset="0"/>
              </a:rPr>
              <a:t>REFLECT </a:t>
            </a:r>
            <a:endParaRPr lang="en-GB" dirty="0"/>
          </a:p>
        </p:txBody>
      </p:sp>
      <p:sp>
        <p:nvSpPr>
          <p:cNvPr id="5" name="Content Placeholder 2">
            <a:extLst>
              <a:ext uri="{FF2B5EF4-FFF2-40B4-BE49-F238E27FC236}">
                <a16:creationId xmlns:a16="http://schemas.microsoft.com/office/drawing/2014/main" id="{0E1F57E8-32B2-4954-8FD9-D48444D8682F}"/>
              </a:ext>
            </a:extLst>
          </p:cNvPr>
          <p:cNvSpPr txBox="1">
            <a:spLocks noChangeArrowheads="1"/>
          </p:cNvSpPr>
          <p:nvPr/>
        </p:nvSpPr>
        <p:spPr>
          <a:xfrm>
            <a:off x="619772" y="1709530"/>
            <a:ext cx="10952455" cy="4073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800" b="1" dirty="0">
              <a:solidFill>
                <a:srgbClr val="002060"/>
              </a:solidFill>
            </a:endParaRPr>
          </a:p>
        </p:txBody>
      </p:sp>
    </p:spTree>
    <p:extLst>
      <p:ext uri="{BB962C8B-B14F-4D97-AF65-F5344CB8AC3E}">
        <p14:creationId xmlns:p14="http://schemas.microsoft.com/office/powerpoint/2010/main" val="324259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C3D87-837A-4268-900C-1F4E83C82FEC}"/>
              </a:ext>
            </a:extLst>
          </p:cNvPr>
          <p:cNvSpPr/>
          <p:nvPr/>
        </p:nvSpPr>
        <p:spPr>
          <a:xfrm>
            <a:off x="0" y="0"/>
            <a:ext cx="12192000" cy="8399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67A19132-DCAC-43E5-9BA3-A35792EF7BD1}"/>
              </a:ext>
            </a:extLst>
          </p:cNvPr>
          <p:cNvSpPr>
            <a:spLocks noGrp="1"/>
          </p:cNvSpPr>
          <p:nvPr>
            <p:ph type="title"/>
          </p:nvPr>
        </p:nvSpPr>
        <p:spPr>
          <a:xfrm>
            <a:off x="762000" y="16378"/>
            <a:ext cx="10515600" cy="839972"/>
          </a:xfrm>
        </p:spPr>
        <p:txBody>
          <a:bodyPr>
            <a:normAutofit/>
          </a:bodyPr>
          <a:lstStyle/>
          <a:p>
            <a:pPr algn="ctr"/>
            <a:r>
              <a:rPr lang="en-GB" sz="3200" dirty="0">
                <a:latin typeface="Arial" panose="020B0604020202020204" pitchFamily="34" charset="0"/>
                <a:cs typeface="Arial" panose="020B0604020202020204" pitchFamily="34" charset="0"/>
              </a:rPr>
              <a:t>Settings and common trends </a:t>
            </a:r>
          </a:p>
        </p:txBody>
      </p:sp>
      <p:sp>
        <p:nvSpPr>
          <p:cNvPr id="11" name="Content Placeholder 10">
            <a:extLst>
              <a:ext uri="{FF2B5EF4-FFF2-40B4-BE49-F238E27FC236}">
                <a16:creationId xmlns:a16="http://schemas.microsoft.com/office/drawing/2014/main" id="{0B8B900B-F322-F5E3-0468-EBB898BC004A}"/>
              </a:ext>
            </a:extLst>
          </p:cNvPr>
          <p:cNvSpPr>
            <a:spLocks noGrp="1"/>
          </p:cNvSpPr>
          <p:nvPr>
            <p:ph sz="half" idx="1"/>
          </p:nvPr>
        </p:nvSpPr>
        <p:spPr>
          <a:xfrm>
            <a:off x="838200" y="1253331"/>
            <a:ext cx="5181600" cy="4351338"/>
          </a:xfrm>
        </p:spPr>
        <p:txBody>
          <a:bodyPr>
            <a:normAutofit fontScale="62500" lnSpcReduction="20000"/>
          </a:bodyPr>
          <a:lstStyle/>
          <a:p>
            <a:pPr>
              <a:spcBef>
                <a:spcPts val="0"/>
              </a:spcBef>
              <a:buFont typeface="Wingdings" panose="05000000000000000000" pitchFamily="2" charset="2"/>
              <a:buChar char="ü"/>
            </a:pPr>
            <a:r>
              <a:rPr lang="en-GB" sz="3400" dirty="0"/>
              <a:t>St Thomas Werneth</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St Thomas Moorside</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St Martin's</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Crompton Primary</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Christ Church </a:t>
            </a:r>
            <a:r>
              <a:rPr lang="en-GB" sz="3400" dirty="0" err="1"/>
              <a:t>Denshaw</a:t>
            </a:r>
            <a:endParaRPr lang="en-GB" sz="3400" dirty="0"/>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Bare Trees </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Holy Cross</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Holy Family</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St Paul's</a:t>
            </a:r>
          </a:p>
          <a:p>
            <a:pPr>
              <a:spcBef>
                <a:spcPts val="0"/>
              </a:spcBef>
              <a:buFont typeface="Wingdings" panose="05000000000000000000" pitchFamily="2" charset="2"/>
              <a:buChar char="ü"/>
            </a:pPr>
            <a:endParaRPr lang="en-GB" sz="3400" dirty="0"/>
          </a:p>
          <a:p>
            <a:pPr>
              <a:spcBef>
                <a:spcPts val="0"/>
              </a:spcBef>
              <a:buFont typeface="Wingdings" panose="05000000000000000000" pitchFamily="2" charset="2"/>
              <a:buChar char="ü"/>
            </a:pPr>
            <a:r>
              <a:rPr lang="en-GB" sz="3400" dirty="0"/>
              <a:t>EC St James</a:t>
            </a:r>
          </a:p>
          <a:p>
            <a:endParaRPr lang="en-GB" dirty="0"/>
          </a:p>
        </p:txBody>
      </p:sp>
      <p:sp>
        <p:nvSpPr>
          <p:cNvPr id="14" name="Content Placeholder 13">
            <a:extLst>
              <a:ext uri="{FF2B5EF4-FFF2-40B4-BE49-F238E27FC236}">
                <a16:creationId xmlns:a16="http://schemas.microsoft.com/office/drawing/2014/main" id="{AB8A259E-86FB-CB4F-81A6-71C1EA342C1D}"/>
              </a:ext>
            </a:extLst>
          </p:cNvPr>
          <p:cNvSpPr>
            <a:spLocks noGrp="1"/>
          </p:cNvSpPr>
          <p:nvPr>
            <p:ph sz="half" idx="2"/>
          </p:nvPr>
        </p:nvSpPr>
        <p:spPr>
          <a:xfrm>
            <a:off x="6019800" y="1253331"/>
            <a:ext cx="5181600" cy="4351338"/>
          </a:xfrm>
        </p:spPr>
        <p:txBody>
          <a:bodyPr>
            <a:noAutofit/>
          </a:bodyPr>
          <a:lstStyle/>
          <a:p>
            <a:pPr marL="514350" indent="-514350">
              <a:buFont typeface="+mj-lt"/>
              <a:buAutoNum type="arabicPeriod"/>
            </a:pPr>
            <a:r>
              <a:rPr lang="en-GB" dirty="0"/>
              <a:t>Increasing the universal offer for self regulation</a:t>
            </a:r>
          </a:p>
          <a:p>
            <a:pPr marL="514350" indent="-514350">
              <a:buFont typeface="+mj-lt"/>
              <a:buAutoNum type="arabicPeriod"/>
            </a:pPr>
            <a:r>
              <a:rPr lang="en-GB" dirty="0"/>
              <a:t>Behaviour systems in place that reduces shame</a:t>
            </a:r>
          </a:p>
          <a:p>
            <a:pPr marL="514350" indent="-514350">
              <a:buFont typeface="+mj-lt"/>
              <a:buAutoNum type="arabicPeriod"/>
            </a:pPr>
            <a:r>
              <a:rPr lang="en-GB" dirty="0"/>
              <a:t>Bringing the outdoors in </a:t>
            </a:r>
          </a:p>
          <a:p>
            <a:pPr marL="514350" indent="-514350">
              <a:buFont typeface="+mj-lt"/>
              <a:buAutoNum type="arabicPeriod"/>
            </a:pPr>
            <a:r>
              <a:rPr lang="en-GB" dirty="0"/>
              <a:t>Increase time outdoors to maximise Biophilia</a:t>
            </a:r>
          </a:p>
          <a:p>
            <a:pPr marL="514350" indent="-514350">
              <a:buFont typeface="+mj-lt"/>
              <a:buAutoNum type="arabicPeriod"/>
            </a:pPr>
            <a:r>
              <a:rPr lang="en-GB" dirty="0"/>
              <a:t>Teaching neuroscience about the brain within the curriculum </a:t>
            </a:r>
          </a:p>
        </p:txBody>
      </p:sp>
    </p:spTree>
    <p:extLst>
      <p:ext uri="{BB962C8B-B14F-4D97-AF65-F5344CB8AC3E}">
        <p14:creationId xmlns:p14="http://schemas.microsoft.com/office/powerpoint/2010/main" val="352853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C3D87-837A-4268-900C-1F4E83C82FEC}"/>
              </a:ext>
            </a:extLst>
          </p:cNvPr>
          <p:cNvSpPr/>
          <p:nvPr/>
        </p:nvSpPr>
        <p:spPr>
          <a:xfrm>
            <a:off x="0" y="0"/>
            <a:ext cx="12192000" cy="83997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67A19132-DCAC-43E5-9BA3-A35792EF7BD1}"/>
              </a:ext>
            </a:extLst>
          </p:cNvPr>
          <p:cNvSpPr>
            <a:spLocks noGrp="1"/>
          </p:cNvSpPr>
          <p:nvPr>
            <p:ph type="title"/>
          </p:nvPr>
        </p:nvSpPr>
        <p:spPr>
          <a:xfrm>
            <a:off x="838200" y="0"/>
            <a:ext cx="10515600" cy="839972"/>
          </a:xfrm>
        </p:spPr>
        <p:txBody>
          <a:bodyPr>
            <a:normAutofit/>
          </a:bodyPr>
          <a:lstStyle/>
          <a:p>
            <a:pPr algn="ctr"/>
            <a:r>
              <a:rPr lang="en-GB" sz="3200" dirty="0">
                <a:latin typeface="Arial" panose="020B0604020202020204" pitchFamily="34" charset="0"/>
                <a:cs typeface="Arial" panose="020B0604020202020204" pitchFamily="34" charset="0"/>
              </a:rPr>
              <a:t>School Showcase</a:t>
            </a:r>
          </a:p>
        </p:txBody>
      </p:sp>
      <p:sp>
        <p:nvSpPr>
          <p:cNvPr id="5" name="Content Placeholder 2">
            <a:extLst>
              <a:ext uri="{FF2B5EF4-FFF2-40B4-BE49-F238E27FC236}">
                <a16:creationId xmlns:a16="http://schemas.microsoft.com/office/drawing/2014/main" id="{0E1F57E8-32B2-4954-8FD9-D48444D8682F}"/>
              </a:ext>
            </a:extLst>
          </p:cNvPr>
          <p:cNvSpPr txBox="1">
            <a:spLocks noChangeArrowheads="1"/>
          </p:cNvSpPr>
          <p:nvPr/>
        </p:nvSpPr>
        <p:spPr>
          <a:xfrm>
            <a:off x="619772" y="2438400"/>
            <a:ext cx="10952455" cy="4073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800" b="1" dirty="0">
              <a:solidFill>
                <a:srgbClr val="002060"/>
              </a:solidFill>
            </a:endParaRPr>
          </a:p>
        </p:txBody>
      </p:sp>
    </p:spTree>
    <p:extLst>
      <p:ext uri="{BB962C8B-B14F-4D97-AF65-F5344CB8AC3E}">
        <p14:creationId xmlns:p14="http://schemas.microsoft.com/office/powerpoint/2010/main" val="343580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B255">
            <a:alpha val="5073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079-D2FF-8A93-F39D-7B9DE243E8D8}"/>
              </a:ext>
            </a:extLst>
          </p:cNvPr>
          <p:cNvSpPr>
            <a:spLocks noGrp="1"/>
          </p:cNvSpPr>
          <p:nvPr>
            <p:ph type="title"/>
          </p:nvPr>
        </p:nvSpPr>
        <p:spPr>
          <a:xfrm>
            <a:off x="838200" y="244139"/>
            <a:ext cx="10515600" cy="920750"/>
          </a:xfrm>
        </p:spPr>
        <p:txBody>
          <a:bodyPr>
            <a:normAutofit fontScale="90000"/>
          </a:bodyPr>
          <a:lstStyle/>
          <a:p>
            <a:pPr algn="ctr"/>
            <a:r>
              <a:rPr lang="en-US" dirty="0"/>
              <a:t>A Whole school Approach</a:t>
            </a:r>
            <a:br>
              <a:rPr lang="en-US" dirty="0"/>
            </a:br>
            <a:r>
              <a:rPr lang="en-US" dirty="0"/>
              <a:t> </a:t>
            </a:r>
          </a:p>
        </p:txBody>
      </p:sp>
      <p:sp>
        <p:nvSpPr>
          <p:cNvPr id="5" name="TextBox 4">
            <a:extLst>
              <a:ext uri="{FF2B5EF4-FFF2-40B4-BE49-F238E27FC236}">
                <a16:creationId xmlns:a16="http://schemas.microsoft.com/office/drawing/2014/main" id="{9578E81D-3334-1734-0487-A68E899CF4A1}"/>
              </a:ext>
            </a:extLst>
          </p:cNvPr>
          <p:cNvSpPr txBox="1"/>
          <p:nvPr/>
        </p:nvSpPr>
        <p:spPr>
          <a:xfrm>
            <a:off x="19089" y="4844521"/>
            <a:ext cx="4190929"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Staff attended formal </a:t>
            </a:r>
            <a:r>
              <a:rPr kumimoji="0" lang="en-GB" sz="18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trauma informed training sessions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Explored the importance and role of an emotionally available adult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Adverse childhood experiences (ACE’s)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Neuroscience, how trauma effects brain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halkboard" panose="03050602040202020205" pitchFamily="66" charset="77"/>
              <a:ea typeface="+mn-ea"/>
              <a:cs typeface="+mn-cs"/>
            </a:endParaRPr>
          </a:p>
        </p:txBody>
      </p:sp>
      <p:graphicFrame>
        <p:nvGraphicFramePr>
          <p:cNvPr id="6" name="Diagram 5">
            <a:extLst>
              <a:ext uri="{FF2B5EF4-FFF2-40B4-BE49-F238E27FC236}">
                <a16:creationId xmlns:a16="http://schemas.microsoft.com/office/drawing/2014/main" id="{3FA7408E-3032-E8FA-3C17-AC1E3B37EDBF}"/>
              </a:ext>
            </a:extLst>
          </p:cNvPr>
          <p:cNvGraphicFramePr/>
          <p:nvPr/>
        </p:nvGraphicFramePr>
        <p:xfrm>
          <a:off x="2503488" y="1863725"/>
          <a:ext cx="7426325" cy="49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9F93D23-4A61-4C46-F732-CD7192F453BB}"/>
              </a:ext>
            </a:extLst>
          </p:cNvPr>
          <p:cNvSpPr txBox="1"/>
          <p:nvPr/>
        </p:nvSpPr>
        <p:spPr>
          <a:xfrm>
            <a:off x="7233527" y="1863725"/>
            <a:ext cx="49099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Implementing practical working strategies: </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staff are to be fair, flexible, trustworthy, respectful and model positive relationships (Protect, Relate).   </a:t>
            </a:r>
          </a:p>
        </p:txBody>
      </p:sp>
      <p:sp>
        <p:nvSpPr>
          <p:cNvPr id="9" name="TextBox 8">
            <a:extLst>
              <a:ext uri="{FF2B5EF4-FFF2-40B4-BE49-F238E27FC236}">
                <a16:creationId xmlns:a16="http://schemas.microsoft.com/office/drawing/2014/main" id="{E79DE6E8-8078-75C5-CF55-2CC573608C85}"/>
              </a:ext>
            </a:extLst>
          </p:cNvPr>
          <p:cNvSpPr txBox="1"/>
          <p:nvPr/>
        </p:nvSpPr>
        <p:spPr>
          <a:xfrm>
            <a:off x="172198" y="1975860"/>
            <a:ext cx="408056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All staff must aim to develop positive, non-judgmental working alliances with parents and children (Protect, Relate):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WINE sentence stems shared and used by all staff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PACEful</a:t>
            </a: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approaches used throughout all interactions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Key relational skills practiced and modelled  </a:t>
            </a:r>
          </a:p>
        </p:txBody>
      </p:sp>
      <p:sp>
        <p:nvSpPr>
          <p:cNvPr id="10" name="TextBox 9">
            <a:extLst>
              <a:ext uri="{FF2B5EF4-FFF2-40B4-BE49-F238E27FC236}">
                <a16:creationId xmlns:a16="http://schemas.microsoft.com/office/drawing/2014/main" id="{63042FED-65A0-EA31-B6F4-743E788460F4}"/>
              </a:ext>
            </a:extLst>
          </p:cNvPr>
          <p:cNvSpPr txBox="1"/>
          <p:nvPr/>
        </p:nvSpPr>
        <p:spPr>
          <a:xfrm>
            <a:off x="7426036" y="5167686"/>
            <a:ext cx="471746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regulatory and reflective tools throughout our interactions create meaningful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Key relational skills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Safe spaces around the school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Regulation strategies </a:t>
            </a:r>
          </a:p>
        </p:txBody>
      </p:sp>
      <p:sp>
        <p:nvSpPr>
          <p:cNvPr id="3" name="TextBox 2">
            <a:extLst>
              <a:ext uri="{FF2B5EF4-FFF2-40B4-BE49-F238E27FC236}">
                <a16:creationId xmlns:a16="http://schemas.microsoft.com/office/drawing/2014/main" id="{BE827F70-0871-9356-4056-2A460201C943}"/>
              </a:ext>
            </a:extLst>
          </p:cNvPr>
          <p:cNvSpPr txBox="1"/>
          <p:nvPr/>
        </p:nvSpPr>
        <p:spPr>
          <a:xfrm>
            <a:off x="19089" y="749390"/>
            <a:ext cx="12191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Our priority within the school setting has been to ensure the psychological safety of our children. As a result of TISUK training we understand how the brain cannot function optimally when fear and adversity is present (</a:t>
            </a:r>
            <a:r>
              <a:rPr kumimoji="0" lang="en-US" sz="1600" b="0" i="1"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Panksepp</a:t>
            </a:r>
            <a:r>
              <a:rPr kumimoji="0" lang="en-US"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2011) . Thus, the implementation of PRR’S within our policy has helped us create an ethos of peace and positive relational experiences around school. Examples of this are: </a:t>
            </a:r>
          </a:p>
        </p:txBody>
      </p:sp>
      <p:sp>
        <p:nvSpPr>
          <p:cNvPr id="11" name="TextBox 10">
            <a:extLst>
              <a:ext uri="{FF2B5EF4-FFF2-40B4-BE49-F238E27FC236}">
                <a16:creationId xmlns:a16="http://schemas.microsoft.com/office/drawing/2014/main" id="{2393874C-600D-6842-72EA-F7B2762BBE34}"/>
              </a:ext>
            </a:extLst>
          </p:cNvPr>
          <p:cNvSpPr txBox="1"/>
          <p:nvPr/>
        </p:nvSpPr>
        <p:spPr>
          <a:xfrm>
            <a:off x="8617526" y="3070393"/>
            <a:ext cx="359356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Prioritise</a:t>
            </a: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staff wellbeing: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identifying expectations of each other e.g. drains and radiators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breaking stigmas around mental health providing space to talk and explore </a:t>
            </a:r>
          </a:p>
        </p:txBody>
      </p:sp>
    </p:spTree>
    <p:extLst>
      <p:ext uri="{BB962C8B-B14F-4D97-AF65-F5344CB8AC3E}">
        <p14:creationId xmlns:p14="http://schemas.microsoft.com/office/powerpoint/2010/main" val="4033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B255">
            <a:alpha val="5073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079-D2FF-8A93-F39D-7B9DE243E8D8}"/>
              </a:ext>
            </a:extLst>
          </p:cNvPr>
          <p:cNvSpPr>
            <a:spLocks noGrp="1"/>
          </p:cNvSpPr>
          <p:nvPr>
            <p:ph type="title"/>
          </p:nvPr>
        </p:nvSpPr>
        <p:spPr>
          <a:xfrm>
            <a:off x="24672" y="370660"/>
            <a:ext cx="10515600" cy="920750"/>
          </a:xfrm>
        </p:spPr>
        <p:txBody>
          <a:bodyPr>
            <a:normAutofit fontScale="90000"/>
          </a:bodyPr>
          <a:lstStyle/>
          <a:p>
            <a:pPr algn="ctr"/>
            <a:r>
              <a:rPr lang="en-US" dirty="0"/>
              <a:t>Implementation of IMPACT OF RELATIONSHIP AND POLICY  </a:t>
            </a:r>
            <a:br>
              <a:rPr lang="en-US" dirty="0"/>
            </a:br>
            <a:endParaRPr lang="en-US" dirty="0"/>
          </a:p>
        </p:txBody>
      </p:sp>
      <p:sp>
        <p:nvSpPr>
          <p:cNvPr id="4" name="TextBox 3">
            <a:extLst>
              <a:ext uri="{FF2B5EF4-FFF2-40B4-BE49-F238E27FC236}">
                <a16:creationId xmlns:a16="http://schemas.microsoft.com/office/drawing/2014/main" id="{FE2A452F-7F2E-D61E-C582-13D8AD860DB4}"/>
              </a:ext>
            </a:extLst>
          </p:cNvPr>
          <p:cNvSpPr txBox="1"/>
          <p:nvPr/>
        </p:nvSpPr>
        <p:spPr>
          <a:xfrm>
            <a:off x="245696" y="1963025"/>
            <a:ext cx="551159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Staff were encouraged to practice using the WINE statements within their daily interactions with all children (Protect, Relate):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Some children showed more engagement within conversations and began opening up more in discussions (fear of judgment ‘getting it wrong’ reduced)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Highlighted children who could/could not articulate thoughts and emotions – aided 1:1 referral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Impacted on staff mental wellbeing, some teachers felt that it helped them gain deeper insights into their class and informed their planning  (helped model better peer relations) and opened up better conversations with SLT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Reflect and complete case studies on children of their choice </a:t>
            </a:r>
          </a:p>
        </p:txBody>
      </p:sp>
      <p:sp>
        <p:nvSpPr>
          <p:cNvPr id="6" name="TextBox 5">
            <a:extLst>
              <a:ext uri="{FF2B5EF4-FFF2-40B4-BE49-F238E27FC236}">
                <a16:creationId xmlns:a16="http://schemas.microsoft.com/office/drawing/2014/main" id="{97D546F6-7A23-B7E2-9931-615F882238C6}"/>
              </a:ext>
            </a:extLst>
          </p:cNvPr>
          <p:cNvSpPr txBox="1"/>
          <p:nvPr/>
        </p:nvSpPr>
        <p:spPr>
          <a:xfrm>
            <a:off x="6745109" y="2022512"/>
            <a:ext cx="532844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Meet and greets (protect): the importance of how meeting your class through various transitions throughout the day and showing visible delight in them- activating a child’s CARE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Consistent adult at door in the morning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Emotional thermometers - affect attunement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Allows us to identify and address issues first thing, minimize toxic 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Tailored meet and greets e.g. regulation around the mile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End and send e.g. helps reflect and regulate anxieties from the day and set goals for the next 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Rise and shine club: encouraged for children with low levels of emotional wellbeing and anxiety based school avoidance: e.g. child who struggled with transition to school is now attending as mum is able to drop off in the morning</a:t>
            </a:r>
            <a:endParaRPr kumimoji="0" lang="en-US" sz="1800" b="1" i="0" u="none" strike="noStrike" kern="1200" cap="none" spc="0" normalizeH="0" baseline="0" noProof="0" dirty="0">
              <a:ln>
                <a:noFill/>
              </a:ln>
              <a:solidFill>
                <a:prstClr val="black"/>
              </a:solidFill>
              <a:effectLst/>
              <a:uLnTx/>
              <a:uFillTx/>
              <a:latin typeface="The Hand Bold"/>
              <a:ea typeface="+mn-ea"/>
              <a:cs typeface="+mn-cs"/>
            </a:endParaRPr>
          </a:p>
        </p:txBody>
      </p:sp>
      <p:graphicFrame>
        <p:nvGraphicFramePr>
          <p:cNvPr id="8" name="Diagram 7">
            <a:extLst>
              <a:ext uri="{FF2B5EF4-FFF2-40B4-BE49-F238E27FC236}">
                <a16:creationId xmlns:a16="http://schemas.microsoft.com/office/drawing/2014/main" id="{7925CEB5-7D95-EB7E-8D44-A604FB0F511F}"/>
              </a:ext>
            </a:extLst>
          </p:cNvPr>
          <p:cNvGraphicFramePr/>
          <p:nvPr/>
        </p:nvGraphicFramePr>
        <p:xfrm>
          <a:off x="9409331" y="-13855"/>
          <a:ext cx="3888937" cy="1902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74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B255">
            <a:alpha val="5073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EBC24F-B85B-7A01-898F-7B0D95163A93}"/>
              </a:ext>
            </a:extLst>
          </p:cNvPr>
          <p:cNvSpPr/>
          <p:nvPr/>
        </p:nvSpPr>
        <p:spPr>
          <a:xfrm>
            <a:off x="0" y="0"/>
            <a:ext cx="3651217"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Clear communication between staff and parents (relate, regulate):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PCR’s aid reflective discussion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Ensure adults are aware of the child via a holistic approach </a:t>
            </a:r>
          </a:p>
        </p:txBody>
      </p:sp>
      <p:sp>
        <p:nvSpPr>
          <p:cNvPr id="4" name="TextBox 3">
            <a:extLst>
              <a:ext uri="{FF2B5EF4-FFF2-40B4-BE49-F238E27FC236}">
                <a16:creationId xmlns:a16="http://schemas.microsoft.com/office/drawing/2014/main" id="{158AEFA8-86BC-938B-8144-98BE3A2E9725}"/>
              </a:ext>
            </a:extLst>
          </p:cNvPr>
          <p:cNvSpPr txBox="1"/>
          <p:nvPr/>
        </p:nvSpPr>
        <p:spPr>
          <a:xfrm>
            <a:off x="1" y="2895214"/>
            <a:ext cx="45720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Embed regulation strategies throughout school routine (regulate):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Sensory circuits - understand how using regulatory and reflective tools to create meaningful interactions - lead to supporting resilience, helps to repair trauma and and build relationships- move children out of blocked trust and self help to help and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Guinea pigs- Soothing and containment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Children are able to self regulate at the bubbles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Breathing breaks offered throughout the 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Mindfulness area’s within class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Neuroscience- </a:t>
            </a:r>
            <a:r>
              <a:rPr kumimoji="0" lang="en-US" sz="1800" b="0" i="0"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myHappyMind</a:t>
            </a: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sp>
        <p:nvSpPr>
          <p:cNvPr id="6" name="TextBox 5">
            <a:extLst>
              <a:ext uri="{FF2B5EF4-FFF2-40B4-BE49-F238E27FC236}">
                <a16:creationId xmlns:a16="http://schemas.microsoft.com/office/drawing/2014/main" id="{35C0EB8D-EA01-B734-DA62-54549AC935D3}"/>
              </a:ext>
            </a:extLst>
          </p:cNvPr>
          <p:cNvSpPr txBox="1"/>
          <p:nvPr/>
        </p:nvSpPr>
        <p:spPr>
          <a:xfrm>
            <a:off x="8859376" y="0"/>
            <a:ext cx="28174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Staff wellbeing (protect):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wellbeing sessions planned in e.g. Tindell hills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Time for me time for you </a:t>
            </a:r>
          </a:p>
        </p:txBody>
      </p:sp>
      <p:sp>
        <p:nvSpPr>
          <p:cNvPr id="7" name="TextBox 6">
            <a:extLst>
              <a:ext uri="{FF2B5EF4-FFF2-40B4-BE49-F238E27FC236}">
                <a16:creationId xmlns:a16="http://schemas.microsoft.com/office/drawing/2014/main" id="{14B55693-2E9D-196C-46F2-E6CF68DBDE2D}"/>
              </a:ext>
            </a:extLst>
          </p:cNvPr>
          <p:cNvSpPr txBox="1"/>
          <p:nvPr/>
        </p:nvSpPr>
        <p:spPr>
          <a:xfrm>
            <a:off x="8791893" y="1876433"/>
            <a:ext cx="349323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Emotionally available adults (protect, relate, regulate):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Children are able to seek out adults to help them regulate, sometimes those adults may not be in their class or teaching staff e.g. Simon and </a:t>
            </a:r>
            <a:r>
              <a:rPr kumimoji="0" lang="en-US" sz="1800" b="0" i="1"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Mrs</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Lees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Shining conversations- </a:t>
            </a:r>
            <a:r>
              <a:rPr kumimoji="0" lang="en-US" sz="1800" b="0" i="1"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behaviour</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policy reduces shame and maintains relationship, children can verbalise certain </a:t>
            </a:r>
            <a:r>
              <a:rPr kumimoji="0" lang="en-US" sz="1800" b="0" i="1"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behavioursand</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express reasoning and outcomes</a:t>
            </a:r>
          </a:p>
        </p:txBody>
      </p:sp>
      <p:sp>
        <p:nvSpPr>
          <p:cNvPr id="8" name="TextBox 7">
            <a:extLst>
              <a:ext uri="{FF2B5EF4-FFF2-40B4-BE49-F238E27FC236}">
                <a16:creationId xmlns:a16="http://schemas.microsoft.com/office/drawing/2014/main" id="{2C2FA9A7-9282-CA2F-BF34-F475DB4F1EC0}"/>
              </a:ext>
            </a:extLst>
          </p:cNvPr>
          <p:cNvSpPr txBox="1"/>
          <p:nvPr/>
        </p:nvSpPr>
        <p:spPr>
          <a:xfrm>
            <a:off x="5109819" y="3726211"/>
            <a:ext cx="3144256"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Apologising</a:t>
            </a: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(relate and reflect): </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supported a midday though a restorative conversation with a child who had been wrongly put at fault. Midday was able understand and </a:t>
            </a:r>
            <a:r>
              <a:rPr kumimoji="0" lang="en-US" sz="1800" b="0" i="1"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recognise</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the concept of empowered anger and engage in a </a:t>
            </a:r>
            <a:r>
              <a:rPr kumimoji="0" lang="en-US" sz="1800" b="0" i="1" u="none" strike="noStrike" kern="1200" cap="none" spc="0" normalizeH="0" baseline="0" noProof="0" dirty="0" err="1">
                <a:ln>
                  <a:noFill/>
                </a:ln>
                <a:solidFill>
                  <a:srgbClr val="002060"/>
                </a:solidFill>
                <a:effectLst/>
                <a:uLnTx/>
                <a:uFillTx/>
                <a:latin typeface="Calibri Light" panose="020F0302020204030204" pitchFamily="34" charset="0"/>
                <a:ea typeface="+mn-ea"/>
                <a:cs typeface="Calibri Light" panose="020F0302020204030204" pitchFamily="34" charset="0"/>
              </a:rPr>
              <a:t>restoratative</a:t>
            </a:r>
            <a:r>
              <a:rPr kumimoji="0" lang="en-US" sz="1800" b="0" i="1"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conversation. Able to return to class after that and engage in learning</a:t>
            </a:r>
            <a:r>
              <a:rPr kumimoji="0" lang="en-US" sz="18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pic>
        <p:nvPicPr>
          <p:cNvPr id="11" name="Picture 10">
            <a:extLst>
              <a:ext uri="{FF2B5EF4-FFF2-40B4-BE49-F238E27FC236}">
                <a16:creationId xmlns:a16="http://schemas.microsoft.com/office/drawing/2014/main" id="{E4C3608D-CE4C-C346-F693-DEA521F51C87}"/>
              </a:ext>
            </a:extLst>
          </p:cNvPr>
          <p:cNvPicPr>
            <a:picLocks noChangeAspect="1"/>
          </p:cNvPicPr>
          <p:nvPr/>
        </p:nvPicPr>
        <p:blipFill rotWithShape="1">
          <a:blip r:embed="rId3"/>
          <a:srcRect l="7559" t="6864" r="4072" b="10329"/>
          <a:stretch/>
        </p:blipFill>
        <p:spPr>
          <a:xfrm>
            <a:off x="3651217" y="0"/>
            <a:ext cx="4889566" cy="2458191"/>
          </a:xfrm>
          <a:prstGeom prst="rect">
            <a:avLst/>
          </a:prstGeom>
          <a:ln>
            <a:noFill/>
          </a:ln>
        </p:spPr>
      </p:pic>
    </p:spTree>
    <p:extLst>
      <p:ext uri="{BB962C8B-B14F-4D97-AF65-F5344CB8AC3E}">
        <p14:creationId xmlns:p14="http://schemas.microsoft.com/office/powerpoint/2010/main" val="3902225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8a5ee86-a704-4a64-96fa-f39a4ffd7c68" xsi:nil="true"/>
    <lcf76f155ced4ddcb4097134ff3c332f xmlns="be363c14-cb70-4dbe-91dc-d5f2fd7c88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3D95BF0B3BB747B46FA09331A1710F" ma:contentTypeVersion="18" ma:contentTypeDescription="Create a new document." ma:contentTypeScope="" ma:versionID="a19ecc4472e3a377bd1a880089e5e06b">
  <xsd:schema xmlns:xsd="http://www.w3.org/2001/XMLSchema" xmlns:xs="http://www.w3.org/2001/XMLSchema" xmlns:p="http://schemas.microsoft.com/office/2006/metadata/properties" xmlns:ns2="be363c14-cb70-4dbe-91dc-d5f2fd7c88be" xmlns:ns3="46591e4a-21e1-4d6c-83e4-0b3ee663d57e" xmlns:ns4="e8a5ee86-a704-4a64-96fa-f39a4ffd7c68" targetNamespace="http://schemas.microsoft.com/office/2006/metadata/properties" ma:root="true" ma:fieldsID="b17e4b80902c08131c5c02b5b44b9a7f" ns2:_="" ns3:_="" ns4:_="">
    <xsd:import namespace="be363c14-cb70-4dbe-91dc-d5f2fd7c88be"/>
    <xsd:import namespace="46591e4a-21e1-4d6c-83e4-0b3ee663d57e"/>
    <xsd:import namespace="e8a5ee86-a704-4a64-96fa-f39a4ffd7c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63c14-cb70-4dbe-91dc-d5f2fd7c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645fc1-636c-4c09-b242-fd9b0f2bfd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91e4a-21e1-4d6c-83e4-0b3ee663d5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a5ee86-a704-4a64-96fa-f39a4ffd7c6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6ab862-c5f7-476d-8556-c24fb4b651e9}" ma:internalName="TaxCatchAll" ma:showField="CatchAllData" ma:web="57507fc9-c4c4-4be8-858e-e89d68ab75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4EA23-AB78-47FE-B220-93E8B4093AC7}">
  <ds:schemaRefs>
    <ds:schemaRef ds:uri="http://schemas.microsoft.com/sharepoint/v3/contenttype/forms"/>
  </ds:schemaRefs>
</ds:datastoreItem>
</file>

<file path=customXml/itemProps2.xml><?xml version="1.0" encoding="utf-8"?>
<ds:datastoreItem xmlns:ds="http://schemas.openxmlformats.org/officeDocument/2006/customXml" ds:itemID="{74CBD26F-1CEE-4DFA-A6C9-E88676EC22BE}">
  <ds:schemaRefs>
    <ds:schemaRef ds:uri="http://schemas.microsoft.com/office/2006/metadata/properties"/>
    <ds:schemaRef ds:uri="http://schemas.microsoft.com/office/infopath/2007/PartnerControls"/>
    <ds:schemaRef ds:uri="e8a5ee86-a704-4a64-96fa-f39a4ffd7c68"/>
    <ds:schemaRef ds:uri="be363c14-cb70-4dbe-91dc-d5f2fd7c88be"/>
  </ds:schemaRefs>
</ds:datastoreItem>
</file>

<file path=customXml/itemProps3.xml><?xml version="1.0" encoding="utf-8"?>
<ds:datastoreItem xmlns:ds="http://schemas.openxmlformats.org/officeDocument/2006/customXml" ds:itemID="{82E4FE73-C811-4E1E-83C2-3166F3B37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63c14-cb70-4dbe-91dc-d5f2fd7c88be"/>
    <ds:schemaRef ds:uri="46591e4a-21e1-4d6c-83e4-0b3ee663d57e"/>
    <ds:schemaRef ds:uri="e8a5ee86-a704-4a64-96fa-f39a4ffd7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2728</TotalTime>
  <Words>1996</Words>
  <Application>Microsoft Office PowerPoint</Application>
  <PresentationFormat>Widescreen</PresentationFormat>
  <Paragraphs>203</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Chalkboard</vt:lpstr>
      <vt:lpstr>The Hand Bold</vt:lpstr>
      <vt:lpstr>Times New Roman</vt:lpstr>
      <vt:lpstr>Wingdings</vt:lpstr>
      <vt:lpstr>Office Theme</vt:lpstr>
      <vt:lpstr>PowerPoint Presentation</vt:lpstr>
      <vt:lpstr>The Journey </vt:lpstr>
      <vt:lpstr>PowerPoint Presentation</vt:lpstr>
      <vt:lpstr>The 3 theory models behind the training </vt:lpstr>
      <vt:lpstr>Settings and common trends </vt:lpstr>
      <vt:lpstr>School Showcase</vt:lpstr>
      <vt:lpstr>A Whole school Approach  </vt:lpstr>
      <vt:lpstr>Implementation of IMPACT OF RELATIONSHIP AND POLICY   </vt:lpstr>
      <vt:lpstr>PowerPoint Presentation</vt:lpstr>
      <vt:lpstr>School environment   </vt:lpstr>
      <vt:lpstr>PowerPoint Presentation</vt:lpstr>
      <vt:lpstr>PowerPoint Presentation</vt:lpstr>
      <vt:lpstr>PowerPoint Presentation</vt:lpstr>
      <vt:lpstr>PowerPoint Presentation</vt:lpstr>
      <vt:lpstr>PowerPoint Presentation</vt:lpstr>
      <vt:lpstr>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Chrissy Orson</dc:creator>
  <cp:lastModifiedBy>Ailsa Robinson</cp:lastModifiedBy>
  <cp:revision>30</cp:revision>
  <cp:lastPrinted>2023-04-05T09:55:21Z</cp:lastPrinted>
  <dcterms:created xsi:type="dcterms:W3CDTF">2022-09-20T11:36:11Z</dcterms:created>
  <dcterms:modified xsi:type="dcterms:W3CDTF">2025-07-07T07:32:04Z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0x010100E33D95BF0B3BB747B46FA09331A1710F</vt:lpwstr>
  </property>
</Properties>
</file>