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7"/>
  </p:notesMasterIdLst>
  <p:sldIdLst>
    <p:sldId id="349" r:id="rId5"/>
    <p:sldId id="350" r:id="rId6"/>
  </p:sldIdLst>
  <p:sldSz cx="9144000" cy="6858000" type="screen4x3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7EB01A-FB00-BB4D-E2E9-D02E8791073A}" name="Anne-Marie Frost" initials="AF" userId="S::anne-marie.frost@oldham.gov.uk::d83b798f-5810-412c-8267-aee3a15bbc5e" providerId="AD"/>
  <p188:author id="{033AA773-E75E-7FE6-3C31-127ED7245F84}" name="Cathy Radford" initials="CR" userId="272a491c2451c13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AB9D"/>
    <a:srgbClr val="5F679E"/>
    <a:srgbClr val="248580"/>
    <a:srgbClr val="F8FCDC"/>
    <a:srgbClr val="F2F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333" autoAdjust="0"/>
  </p:normalViewPr>
  <p:slideViewPr>
    <p:cSldViewPr snapToGrid="0">
      <p:cViewPr varScale="1">
        <p:scale>
          <a:sx n="65" d="100"/>
          <a:sy n="65" d="100"/>
        </p:scale>
        <p:origin x="132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CFA94-61FF-41A6-9F46-4D00A9B5F9E0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0F9E7-44DC-4E17-B1C8-3F2188879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080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sz="1800" b="0" i="0" dirty="0" err="1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WellComm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 is a screening toolkit and follow-up intervention that can be used to identify and support children with language and communication difficulties. It is not a diagnostic tool, nor is it a standardised assessment. It simply aims to give a profile of a child’s strengths and areas to work on. It is an English screening toolkit based on English language developmental norms/expectations. For more information around screening and using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WellComm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 with multilingual children please watch ‘How to use the toolkit with EAL children’.... 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0F9E7-44DC-4E17-B1C8-3F218887920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3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800" b="0" i="0" dirty="0" err="1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WellComm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 was devised by two speech and language therapists. There are currently two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WellComm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 toolkits –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WellComm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 early years, for children aged 0-6 years, and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WellComm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 Primary, for children who are 6-11 years old. Whilst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WellComm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 early years provides an overview of a child’s play skills and their receptive and expressive language skills,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WellComm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 Primary focuses more on a child’s understanding of language, vocabulary and narrative skills. Please note, that speech sounds are not </a:t>
            </a:r>
            <a:r>
              <a:rPr lang="en-GB" sz="1800" b="0" i="0" strike="sngStrike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covered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 assessed by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WellComm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.  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 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With the growing rate of speech, language and communication needs in Oldham,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WellComm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 can help by ensuring early, identification and targeted intervention. Many children will make good progress if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WellComm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 is used effectively in settings, and for those who don’t,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WellComm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 provides adequate evidence when making a referral to the speech and language service. 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 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The next few videos will cover:  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How to carry out the screen (Early years and Primary)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How to carry out the interventions (Early years and Primary)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And how to embed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WellComm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 into your classrooms </a:t>
            </a:r>
          </a:p>
          <a:p>
            <a:pPr algn="l" rtl="0" fontAlgn="base"/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 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Please note, this training is for those following the paper version of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WellComm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 - it does not cover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WellComm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 digital. Information about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Wellcomm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 digital can be found on their website. 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0F9E7-44DC-4E17-B1C8-3F218887920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109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Y:\Oldham\Implementation\Templates\PowerPoint\Slug.jpg">
            <a:extLst>
              <a:ext uri="{FF2B5EF4-FFF2-40B4-BE49-F238E27FC236}">
                <a16:creationId xmlns:a16="http://schemas.microsoft.com/office/drawing/2014/main" id="{FEF9D2D7-5109-4593-A37D-3ED06480B3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1463"/>
            <a:ext cx="85344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Y:\Oldham\Master logos &amp; palettes\Oldham Partnership\Jpegs\OldhamPartner_RGB.jpg">
            <a:extLst>
              <a:ext uri="{FF2B5EF4-FFF2-40B4-BE49-F238E27FC236}">
                <a16:creationId xmlns:a16="http://schemas.microsoft.com/office/drawing/2014/main" id="{33AA4E38-522B-4473-9151-1D8151AAB3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4664075"/>
            <a:ext cx="1627187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2">
            <a:extLst>
              <a:ext uri="{FF2B5EF4-FFF2-40B4-BE49-F238E27FC236}">
                <a16:creationId xmlns:a16="http://schemas.microsoft.com/office/drawing/2014/main" id="{CD99F51C-E284-4305-9BCD-30FAEA8471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1676400"/>
            <a:ext cx="7772400" cy="1295400"/>
          </a:xfrm>
        </p:spPr>
        <p:txBody>
          <a:bodyPr/>
          <a:lstStyle>
            <a:lvl1pPr>
              <a:lnSpc>
                <a:spcPct val="90000"/>
              </a:lnSpc>
              <a:defRPr sz="4100">
                <a:solidFill>
                  <a:srgbClr val="616365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  <a:br>
              <a:rPr lang="en-GB" altLang="en-US" noProof="0"/>
            </a:br>
            <a:endParaRPr lang="en-GB" altLang="en-US" noProof="0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2BFFBCB8-A8E5-4640-BAD0-48A50C9C253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11188" y="3048000"/>
            <a:ext cx="7696200" cy="1295400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  <a:p>
            <a:pPr lvl="0"/>
            <a:endParaRPr lang="en-GB" altLang="en-US" noProof="0"/>
          </a:p>
        </p:txBody>
      </p:sp>
    </p:spTree>
    <p:extLst>
      <p:ext uri="{BB962C8B-B14F-4D97-AF65-F5344CB8AC3E}">
        <p14:creationId xmlns:p14="http://schemas.microsoft.com/office/powerpoint/2010/main" val="247324076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C9CCB-865B-4EE0-A37A-B7CAE5B93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EBD4B8-9D63-43B3-97AC-A8D6DBAD7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890065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01C74D-16AD-48D6-ACA2-BADC119334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40488" y="719138"/>
            <a:ext cx="1943100" cy="5302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DE56D4-DED4-4116-968C-9763D2E8B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1188" y="719138"/>
            <a:ext cx="5676900" cy="53022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212028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FEF7E-AB43-42BC-B7CF-15E470A1C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A348C-A292-439D-9FDA-7A1D10A62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130731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3BAA5-D5B1-47F3-BE03-D66074AA7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DB454-13A1-495D-9DFD-CE299A0A8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423576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D4C03-DB78-486E-B89C-E7E2197E2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FBB98-21CF-4101-A5F3-DBABC59AF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188" y="1906588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F46A3C-035D-4A2B-92E7-85CD282D7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3588" y="1906588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68401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CE2F0-CF99-4D51-B9C8-2070E64D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184CE-0378-4FE8-9562-0F0414812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B01F9-18C5-4666-8959-57926ABF9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E9A0DA-4C79-4970-A14A-9E10B83E73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722C88-ADCA-4F3F-B303-A88A410C0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5055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B56C9-1A2A-4673-BDC4-62091A775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882230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002963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6B6F9-9616-4D95-AE5F-120B1FC56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8209F-DE34-4794-9C07-441C37F17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91588-0739-4A5E-8DED-52BC2EDB6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8507316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F22E5-E6FC-4E1E-8702-E9588059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97166-1C57-414D-98F1-2FA402DD2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18ED6-CAA7-4E29-B7C9-B6E601D83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8632336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588FE7B-E680-4E38-8523-550D1BBE13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7191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553B3E3-ABE1-4F7B-8CD6-9A9B8166AE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906588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Line 14">
            <a:extLst>
              <a:ext uri="{FF2B5EF4-FFF2-40B4-BE49-F238E27FC236}">
                <a16:creationId xmlns:a16="http://schemas.microsoft.com/office/drawing/2014/main" id="{A178C498-3638-419B-863A-72FE0883953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09600"/>
            <a:ext cx="7772400" cy="0"/>
          </a:xfrm>
          <a:prstGeom prst="line">
            <a:avLst/>
          </a:prstGeom>
          <a:noFill/>
          <a:ln w="19050">
            <a:solidFill>
              <a:srgbClr val="00B3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>
          <a:solidFill>
            <a:srgbClr val="00B3B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rgbClr val="61636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rgbClr val="616365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rgbClr val="616365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rgbClr val="616365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kern="1200">
          <a:solidFill>
            <a:srgbClr val="61636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2.mp4"/><Relationship Id="rId7" Type="http://schemas.openxmlformats.org/officeDocument/2006/relationships/image" Target="../media/image5.jpe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8F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>
            <a:extLst>
              <a:ext uri="{FF2B5EF4-FFF2-40B4-BE49-F238E27FC236}">
                <a16:creationId xmlns:a16="http://schemas.microsoft.com/office/drawing/2014/main" id="{CB74A20B-ABD7-4949-98D5-B2C04A1C9F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4988" y="1340768"/>
            <a:ext cx="7772400" cy="1295400"/>
          </a:xfrm>
          <a:solidFill>
            <a:srgbClr val="F8FCDC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GB" sz="4400" b="1" dirty="0">
                <a:latin typeface="Comic Sans MS" panose="030F0702030302020204" pitchFamily="66" charset="0"/>
              </a:rPr>
              <a:t>Introduction to </a:t>
            </a:r>
            <a:r>
              <a:rPr lang="en-GB" sz="4400" b="1" dirty="0" err="1">
                <a:latin typeface="Comic Sans MS" panose="030F0702030302020204" pitchFamily="66" charset="0"/>
              </a:rPr>
              <a:t>WellComm</a:t>
            </a:r>
            <a:endParaRPr lang="en-GB" altLang="en-US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31427" name="Rectangle 3">
            <a:extLst>
              <a:ext uri="{FF2B5EF4-FFF2-40B4-BE49-F238E27FC236}">
                <a16:creationId xmlns:a16="http://schemas.microsoft.com/office/drawing/2014/main" id="{CADA28D6-E9B0-4F26-955C-B32C9E69621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4988" y="4041620"/>
            <a:ext cx="7696200" cy="1295400"/>
          </a:xfrm>
          <a:noFill/>
        </p:spPr>
        <p:txBody>
          <a:bodyPr/>
          <a:lstStyle/>
          <a:p>
            <a:pPr algn="ctr" eaLnBrk="1" hangingPunct="1"/>
            <a:r>
              <a:rPr lang="en-GB" dirty="0">
                <a:solidFill>
                  <a:srgbClr val="5F679E"/>
                </a:solidFill>
                <a:latin typeface="Comic Sans MS"/>
              </a:rPr>
              <a:t>Delivered by: The ELSEC Team </a:t>
            </a:r>
          </a:p>
          <a:p>
            <a:pPr eaLnBrk="1" hangingPunct="1"/>
            <a:endParaRPr lang="en-GB" altLang="en-US" dirty="0">
              <a:solidFill>
                <a:srgbClr val="5F679E"/>
              </a:solidFill>
              <a:latin typeface="Comic Sans MS"/>
            </a:endParaRPr>
          </a:p>
        </p:txBody>
      </p:sp>
      <p:pic>
        <p:nvPicPr>
          <p:cNvPr id="231428" name="Video 231427">
            <a:hlinkClick r:id="" action="ppaction://media"/>
            <a:extLst>
              <a:ext uri="{FF2B5EF4-FFF2-40B4-BE49-F238E27FC236}">
                <a16:creationId xmlns:a16="http://schemas.microsoft.com/office/drawing/2014/main" id="{0E0BEAA1-B75F-C431-4D2B-C580B91246C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55943" y="4685072"/>
            <a:ext cx="3657600" cy="2057400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206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138"/>
    </mc:Choice>
    <mc:Fallback xmlns="">
      <p:transition advTm="32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14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14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14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14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42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8F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lete speech and language toolkit ...">
            <a:extLst>
              <a:ext uri="{FF2B5EF4-FFF2-40B4-BE49-F238E27FC236}">
                <a16:creationId xmlns:a16="http://schemas.microsoft.com/office/drawing/2014/main" id="{0794CD8F-D3E6-52CF-FE94-16130139F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992" y="2036303"/>
            <a:ext cx="3596008" cy="2741802"/>
          </a:xfrm>
          <a:prstGeom prst="rect">
            <a:avLst/>
          </a:prstGeom>
        </p:spPr>
      </p:pic>
      <p:pic>
        <p:nvPicPr>
          <p:cNvPr id="5" name="Picture 4" descr="Wellcomm Toolkit | Eastwards Consortium DLP">
            <a:extLst>
              <a:ext uri="{FF2B5EF4-FFF2-40B4-BE49-F238E27FC236}">
                <a16:creationId xmlns:a16="http://schemas.microsoft.com/office/drawing/2014/main" id="{21E37B7D-699D-2568-7F68-FE699F697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5662" y="1970620"/>
            <a:ext cx="3259863" cy="2668356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7925A49-65C1-8F11-DDAE-253A7D3E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127" y="1466313"/>
            <a:ext cx="1992081" cy="113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dirty="0">
                <a:solidFill>
                  <a:srgbClr val="5F679E"/>
                </a:solidFill>
                <a:latin typeface="Comic Sans MS"/>
              </a:rPr>
              <a:t>Early Years</a:t>
            </a:r>
          </a:p>
          <a:p>
            <a:pPr eaLnBrk="1" hangingPunct="1"/>
            <a:r>
              <a:rPr lang="en-GB" dirty="0">
                <a:solidFill>
                  <a:srgbClr val="5F679E"/>
                </a:solidFill>
                <a:latin typeface="Comic Sans MS"/>
              </a:rPr>
              <a:t>0-6 years</a:t>
            </a:r>
          </a:p>
          <a:p>
            <a:pPr eaLnBrk="1" hangingPunct="1"/>
            <a:endParaRPr lang="en-GB" altLang="en-US" dirty="0">
              <a:solidFill>
                <a:srgbClr val="5F679E"/>
              </a:solidFill>
              <a:latin typeface="Comic Sans MS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1440DC2-4DFA-146F-B9F1-D269D16AC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2832" y="1687167"/>
            <a:ext cx="1992081" cy="113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dirty="0">
                <a:solidFill>
                  <a:srgbClr val="5F679E"/>
                </a:solidFill>
                <a:latin typeface="Comic Sans MS"/>
              </a:rPr>
              <a:t>Primary</a:t>
            </a:r>
          </a:p>
          <a:p>
            <a:pPr eaLnBrk="1" hangingPunct="1"/>
            <a:r>
              <a:rPr lang="en-GB" dirty="0">
                <a:solidFill>
                  <a:srgbClr val="5F679E"/>
                </a:solidFill>
                <a:latin typeface="Comic Sans MS"/>
              </a:rPr>
              <a:t>6-11 years</a:t>
            </a:r>
          </a:p>
          <a:p>
            <a:pPr eaLnBrk="1" hangingPunct="1"/>
            <a:endParaRPr lang="en-GB" altLang="en-US" dirty="0">
              <a:solidFill>
                <a:srgbClr val="5F679E"/>
              </a:solidFill>
              <a:latin typeface="Comic Sans MS"/>
            </a:endParaRPr>
          </a:p>
        </p:txBody>
      </p:sp>
      <p:pic>
        <p:nvPicPr>
          <p:cNvPr id="17" name="Video 16">
            <a:hlinkClick r:id="" action="ppaction://media"/>
            <a:extLst>
              <a:ext uri="{FF2B5EF4-FFF2-40B4-BE49-F238E27FC236}">
                <a16:creationId xmlns:a16="http://schemas.microsoft.com/office/drawing/2014/main" id="{958B7F63-CE13-BDB7-6666-37C08B5A214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155943" y="4685072"/>
            <a:ext cx="3657600" cy="2057400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2736"/>
    </mc:Choice>
    <mc:Fallback xmlns="">
      <p:transition advTm="72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5"/>
</p:tagLst>
</file>

<file path=ppt/theme/theme1.xml><?xml version="1.0" encoding="utf-8"?>
<a:theme xmlns:a="http://schemas.openxmlformats.org/drawingml/2006/main" name="Hemisphere">
  <a:themeElements>
    <a:clrScheme name="">
      <a:dk1>
        <a:srgbClr val="000000"/>
      </a:dk1>
      <a:lt1>
        <a:srgbClr val="FFFFFF"/>
      </a:lt1>
      <a:dk2>
        <a:srgbClr val="000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Hemisphe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emispher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mispher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8">
        <a:dk1>
          <a:srgbClr val="000000"/>
        </a:dk1>
        <a:lt1>
          <a:srgbClr val="FFFFCC"/>
        </a:lt1>
        <a:dk2>
          <a:srgbClr val="660066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B0FEB1ECC4634F8CF478C8A66E838E" ma:contentTypeVersion="0" ma:contentTypeDescription="Create a new document." ma:contentTypeScope="" ma:versionID="2204b5135b98582351840dbc695dd52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1d5eec3c12ee2e8127422d567928f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F613734-4B06-4B8E-ABAF-CB1718B7DF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149882-A248-4BB7-AA9D-E23AEF159F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D8BC665-7302-460A-A213-2DAF3B4ABC19}">
  <ds:schemaRefs>
    <ds:schemaRef ds:uri="e8a5ee86-a704-4a64-96fa-f39a4ffd7c68"/>
    <ds:schemaRef ds:uri="http://purl.org/dc/terms/"/>
    <ds:schemaRef ds:uri="46591e4a-21e1-4d6c-83e4-0b3ee663d57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be363c14-cb70-4dbe-91dc-d5f2fd7c88be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335</Words>
  <Application>Microsoft Office PowerPoint</Application>
  <PresentationFormat>On-screen Show (4:3)</PresentationFormat>
  <Paragraphs>21</Paragraphs>
  <Slides>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Aptos</vt:lpstr>
      <vt:lpstr>Arial</vt:lpstr>
      <vt:lpstr>Calibri</vt:lpstr>
      <vt:lpstr>Comic Sans MS</vt:lpstr>
      <vt:lpstr>Segoe UI</vt:lpstr>
      <vt:lpstr>Hemisphere</vt:lpstr>
      <vt:lpstr>Introduction to WellComm</vt:lpstr>
      <vt:lpstr>PowerPoint Presentation</vt:lpstr>
    </vt:vector>
  </TitlesOfParts>
  <Company>Pennine Care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WellComm Toolkit Training</dc:title>
  <dc:creator>Drake Jessica</dc:creator>
  <cp:lastModifiedBy>Ailsa Robinson</cp:lastModifiedBy>
  <cp:revision>50</cp:revision>
  <cp:lastPrinted>2020-02-24T15:30:26Z</cp:lastPrinted>
  <dcterms:created xsi:type="dcterms:W3CDTF">2019-08-07T08:57:14Z</dcterms:created>
  <dcterms:modified xsi:type="dcterms:W3CDTF">2025-06-30T14:23:00Z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0x010100DBB0FEB1ECC4634F8CF478C8A66E838E</vt:lpwstr>
  </property>
  <property fmtid="{D5CDD505-2E9C-101B-9397-08002B2CF9AE}" pid="3" name="Order">
    <vt:r8>56900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