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349" r:id="rId5"/>
    <p:sldId id="505" r:id="rId6"/>
    <p:sldId id="350" r:id="rId7"/>
    <p:sldId id="506" r:id="rId8"/>
    <p:sldId id="507" r:id="rId9"/>
    <p:sldId id="509" r:id="rId10"/>
    <p:sldId id="508" r:id="rId11"/>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7EB01A-FB00-BB4D-E2E9-D02E8791073A}" name="Anne-Marie Frost" initials="AF" userId="S::anne-marie.frost@oldham.gov.uk::d83b798f-5810-412c-8267-aee3a15bbc5e" providerId="AD"/>
  <p188:author id="{033AA773-E75E-7FE6-3C31-127ED7245F84}" name="Cathy Radford" initials="CR" userId="272a491c2451c13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B9D"/>
    <a:srgbClr val="5F679E"/>
    <a:srgbClr val="248580"/>
    <a:srgbClr val="F8FCDC"/>
    <a:srgbClr val="F2FA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75A38D-63C3-65D8-E9B4-3EF334728CD4}" v="7" dt="2025-03-03T10:16:29.8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06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3F0CFA94-61FF-41A6-9F46-4D00A9B5F9E0}" type="datetimeFigureOut">
              <a:rPr lang="en-GB" smtClean="0"/>
              <a:t>30/06/2025</a:t>
            </a:fld>
            <a:endParaRPr lang="en-GB"/>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5B00F9E7-44DC-4E17-B1C8-3F2188879203}" type="slidenum">
              <a:rPr lang="en-GB" smtClean="0"/>
              <a:t>‹#›</a:t>
            </a:fld>
            <a:endParaRPr lang="en-GB"/>
          </a:p>
        </p:txBody>
      </p:sp>
    </p:spTree>
    <p:extLst>
      <p:ext uri="{BB962C8B-B14F-4D97-AF65-F5344CB8AC3E}">
        <p14:creationId xmlns:p14="http://schemas.microsoft.com/office/powerpoint/2010/main" val="245008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a:solidFill>
                  <a:srgbClr val="000000"/>
                </a:solidFill>
                <a:effectLst/>
                <a:latin typeface="Aptos"/>
              </a:rPr>
              <a:t>Once children’s language levels and profiles have been completed it is important that high quality support is put in place as quickly as possible. </a:t>
            </a:r>
            <a:endParaRPr lang="en-GB" sz="2800"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The </a:t>
            </a:r>
            <a:r>
              <a:rPr lang="en-GB" sz="1800" b="0" i="0" err="1">
                <a:solidFill>
                  <a:srgbClr val="000000"/>
                </a:solidFill>
                <a:effectLst/>
                <a:latin typeface="Aptos"/>
              </a:rPr>
              <a:t>WellComm</a:t>
            </a:r>
            <a:r>
              <a:rPr lang="en-GB" sz="1800" b="0" i="0">
                <a:solidFill>
                  <a:srgbClr val="000000"/>
                </a:solidFill>
                <a:effectLst/>
                <a:latin typeface="Aptos"/>
              </a:rPr>
              <a:t> toolkit provides this for you in the form of the Big book of ideas. </a:t>
            </a:r>
            <a:endParaRPr lang="en-GB" sz="2800"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5B00F9E7-44DC-4E17-B1C8-3F2188879203}" type="slidenum">
              <a:rPr lang="en-GB" smtClean="0"/>
              <a:t>1</a:t>
            </a:fld>
            <a:endParaRPr lang="en-GB"/>
          </a:p>
        </p:txBody>
      </p:sp>
    </p:spTree>
    <p:extLst>
      <p:ext uri="{BB962C8B-B14F-4D97-AF65-F5344CB8AC3E}">
        <p14:creationId xmlns:p14="http://schemas.microsoft.com/office/powerpoint/2010/main" val="1939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a:solidFill>
                  <a:srgbClr val="000000"/>
                </a:solidFill>
                <a:effectLst/>
                <a:latin typeface="Aptos"/>
              </a:rPr>
              <a:t>The activities that are provided in the BBOIs are designed to be delivered in 1 -1 sessions or in small group sessions, with a maximum 6 children.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If you plan to deliver the interventions in small groups, you need organise the children, so that they are grouped into similar language levels.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As mentioned, the BBOIs is the key tool to delivering the required support. The activities can be delivered by any practitioner that works with the children.  </a:t>
            </a:r>
            <a:endParaRPr lang="en-GB" b="0" i="0">
              <a:solidFill>
                <a:srgbClr val="000000"/>
              </a:solidFill>
              <a:effectLst/>
              <a:latin typeface="Segoe UI" panose="020B0502040204020203" pitchFamily="34" charset="0"/>
            </a:endParaRPr>
          </a:p>
          <a:p>
            <a:endParaRPr lang="en-GB">
              <a:cs typeface="Calibri"/>
            </a:endParaRPr>
          </a:p>
          <a:p>
            <a:pPr algn="l" rtl="0" fontAlgn="base"/>
            <a:r>
              <a:rPr lang="en-GB" sz="1800" b="0" i="0">
                <a:solidFill>
                  <a:srgbClr val="000000"/>
                </a:solidFill>
                <a:effectLst/>
                <a:latin typeface="Aptos"/>
              </a:rPr>
              <a:t>The book is in colour coded sections which correspond to the score sheets that you used to screen the children.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Remember you need to start the intervention the section ABOVE the child’s green outcome. </a:t>
            </a:r>
            <a:endParaRPr lang="en-GB" sz="1200"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So, for example, if a 10-year-old child is green on section 2 (Primary) they will need to start their intervention at section 3.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Each section contains activities on how to develop language skills within each particular age range.  </a:t>
            </a:r>
            <a:endParaRPr lang="en-GB" b="0" i="0">
              <a:solidFill>
                <a:srgbClr val="000000"/>
              </a:solidFill>
              <a:effectLst/>
              <a:latin typeface="Segoe UI" panose="020B0502040204020203" pitchFamily="34" charset="0"/>
            </a:endParaRPr>
          </a:p>
          <a:p>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00000"/>
                </a:solidFill>
                <a:effectLst/>
                <a:latin typeface="Aptos"/>
              </a:rPr>
              <a:t>To help you find your way around the BBOIs each section follows the same format: </a:t>
            </a:r>
            <a:endParaRPr lang="en-GB" sz="1800" b="0" i="0">
              <a:solidFill>
                <a:srgbClr val="000000"/>
              </a:solidFill>
              <a:effectLst/>
              <a:latin typeface="Segoe UI" panose="020B0502040204020203" pitchFamily="34" charset="0"/>
            </a:endParaRPr>
          </a:p>
          <a:p>
            <a:endParaRPr lang="en-GB">
              <a:cs typeface="Calibri"/>
            </a:endParaRPr>
          </a:p>
        </p:txBody>
      </p:sp>
      <p:sp>
        <p:nvSpPr>
          <p:cNvPr id="4" name="Slide Number Placeholder 3"/>
          <p:cNvSpPr>
            <a:spLocks noGrp="1"/>
          </p:cNvSpPr>
          <p:nvPr>
            <p:ph type="sldNum" sz="quarter" idx="5"/>
          </p:nvPr>
        </p:nvSpPr>
        <p:spPr/>
        <p:txBody>
          <a:bodyPr/>
          <a:lstStyle/>
          <a:p>
            <a:fld id="{5B00F9E7-44DC-4E17-B1C8-3F2188879203}" type="slidenum">
              <a:rPr lang="en-GB" smtClean="0"/>
              <a:t>2</a:t>
            </a:fld>
            <a:endParaRPr lang="en-GB"/>
          </a:p>
        </p:txBody>
      </p:sp>
    </p:spTree>
    <p:extLst>
      <p:ext uri="{BB962C8B-B14F-4D97-AF65-F5344CB8AC3E}">
        <p14:creationId xmlns:p14="http://schemas.microsoft.com/office/powerpoint/2010/main" val="215800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a:solidFill>
                  <a:srgbClr val="000000"/>
                </a:solidFill>
                <a:effectLst/>
                <a:latin typeface="Aptos"/>
              </a:rPr>
              <a:t>The title</a:t>
            </a:r>
            <a:r>
              <a:rPr lang="en-GB" sz="1800" b="0" i="0">
                <a:solidFill>
                  <a:srgbClr val="000000"/>
                </a:solidFill>
                <a:effectLst/>
                <a:latin typeface="Aptos"/>
              </a:rPr>
              <a:t> describes the aim of the activity,  </a:t>
            </a:r>
            <a:endParaRPr lang="en-GB" sz="2800" b="0" i="0">
              <a:solidFill>
                <a:srgbClr val="000000"/>
              </a:solidFill>
              <a:effectLst/>
              <a:latin typeface="Segoe UI" panose="020B0502040204020203" pitchFamily="34" charset="0"/>
            </a:endParaRPr>
          </a:p>
          <a:p>
            <a:pPr algn="l" rtl="0" fontAlgn="base"/>
            <a:r>
              <a:rPr lang="en-GB" sz="1800" b="1" i="0">
                <a:solidFill>
                  <a:srgbClr val="000000"/>
                </a:solidFill>
                <a:effectLst/>
                <a:latin typeface="Aptos"/>
              </a:rPr>
              <a:t>The why it is important</a:t>
            </a:r>
            <a:r>
              <a:rPr lang="en-GB" sz="1800" b="0" i="0">
                <a:solidFill>
                  <a:srgbClr val="000000"/>
                </a:solidFill>
                <a:effectLst/>
                <a:latin typeface="Aptos"/>
              </a:rPr>
              <a:t> describes the rationale behind the aim so you can be sure that the activity will meet the child’s need.  </a:t>
            </a:r>
            <a:endParaRPr lang="en-GB" sz="2800" b="0" i="0">
              <a:solidFill>
                <a:srgbClr val="000000"/>
              </a:solidFill>
              <a:effectLst/>
              <a:latin typeface="Segoe UI" panose="020B0502040204020203" pitchFamily="34" charset="0"/>
            </a:endParaRPr>
          </a:p>
          <a:p>
            <a:pPr algn="l" rtl="0" fontAlgn="base"/>
            <a:r>
              <a:rPr lang="en-GB" sz="1800" b="1" i="0">
                <a:solidFill>
                  <a:srgbClr val="000000"/>
                </a:solidFill>
                <a:effectLst/>
                <a:latin typeface="Aptos"/>
              </a:rPr>
              <a:t>What to do</a:t>
            </a:r>
            <a:r>
              <a:rPr lang="en-GB" sz="1800" b="0" i="0">
                <a:solidFill>
                  <a:srgbClr val="000000"/>
                </a:solidFill>
                <a:effectLst/>
                <a:latin typeface="Aptos"/>
              </a:rPr>
              <a:t> clearly outlines the activity. </a:t>
            </a:r>
            <a:endParaRPr lang="en-GB" sz="2800"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 Each activity can also be differentiated with a ‘step up’ or ‘step down’ activity to add or reduce the level of challenge. </a:t>
            </a:r>
            <a:endParaRPr lang="en-GB" sz="2800"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 </a:t>
            </a:r>
            <a:endParaRPr lang="en-GB" sz="28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5B00F9E7-44DC-4E17-B1C8-3F2188879203}" type="slidenum">
              <a:rPr lang="en-GB" smtClean="0"/>
              <a:t>3</a:t>
            </a:fld>
            <a:endParaRPr lang="en-GB"/>
          </a:p>
        </p:txBody>
      </p:sp>
    </p:spTree>
    <p:extLst>
      <p:ext uri="{BB962C8B-B14F-4D97-AF65-F5344CB8AC3E}">
        <p14:creationId xmlns:p14="http://schemas.microsoft.com/office/powerpoint/2010/main" val="417998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a:t>T</a:t>
            </a:r>
            <a:r>
              <a:rPr lang="en-GB" sz="1800" b="0" i="0">
                <a:solidFill>
                  <a:srgbClr val="000000"/>
                </a:solidFill>
                <a:effectLst/>
                <a:latin typeface="Aptos"/>
              </a:rPr>
              <a:t>he ELSEC team, in conjunction with the Better Communication Team, has created a 10-week </a:t>
            </a:r>
            <a:r>
              <a:rPr lang="en-GB" sz="1800" b="0" i="0" err="1">
                <a:solidFill>
                  <a:srgbClr val="000000"/>
                </a:solidFill>
                <a:effectLst/>
                <a:latin typeface="Aptos"/>
              </a:rPr>
              <a:t>Wellcomm</a:t>
            </a:r>
            <a:r>
              <a:rPr lang="en-GB" sz="1800" b="0" i="0">
                <a:solidFill>
                  <a:srgbClr val="000000"/>
                </a:solidFill>
                <a:effectLst/>
                <a:latin typeface="Aptos"/>
              </a:rPr>
              <a:t> intervention programme based on each of the 4 sections of the Early Years Big Book of Ideas.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For the intervention you will need a quiet area or room, to ensure the children are as focused as possible.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 As previously said, activities can be carried out during a 1:1 session with a child, or in small groups. Groups should be no larger than 6 pupils. Pupils in the groups should be working at similar levels, i.e., they should all have achieved a ‘green’ score at the same level. They may also be grouped according to similar language development profiles, e.g., understanding of language, narrative skills, etc.  </a:t>
            </a:r>
            <a:endParaRPr lang="en-GB" sz="1800"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You might also want to group children in consecutive sections if you have smaller numbers e.g. sections 1 &amp; 2 children, sections 3 &amp; 4 children. </a:t>
            </a:r>
            <a:endParaRPr lang="en-GB" sz="1800"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 </a:t>
            </a:r>
            <a:endParaRPr lang="en-GB"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B00F9E7-44DC-4E17-B1C8-3F2188879203}" type="slidenum">
              <a:rPr lang="en-GB" smtClean="0"/>
              <a:t>4</a:t>
            </a:fld>
            <a:endParaRPr lang="en-GB"/>
          </a:p>
        </p:txBody>
      </p:sp>
    </p:spTree>
    <p:extLst>
      <p:ext uri="{BB962C8B-B14F-4D97-AF65-F5344CB8AC3E}">
        <p14:creationId xmlns:p14="http://schemas.microsoft.com/office/powerpoint/2010/main" val="1457559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a:solidFill>
                  <a:srgbClr val="000000"/>
                </a:solidFill>
                <a:effectLst/>
                <a:latin typeface="Aptos"/>
              </a:rPr>
              <a:t>We recommend you make packs of resources required for each section of </a:t>
            </a:r>
            <a:r>
              <a:rPr lang="en-GB" sz="1200" b="0" i="0" err="1">
                <a:solidFill>
                  <a:srgbClr val="000000"/>
                </a:solidFill>
                <a:effectLst/>
                <a:latin typeface="Aptos"/>
              </a:rPr>
              <a:t>WellComm</a:t>
            </a:r>
            <a:r>
              <a:rPr lang="en-GB" sz="1200" b="0" i="0">
                <a:solidFill>
                  <a:srgbClr val="000000"/>
                </a:solidFill>
                <a:effectLst/>
                <a:latin typeface="Aptos"/>
              </a:rPr>
              <a:t> so that it’s easy to ‘grab and go.’ We have made an appendix to help you with this</a:t>
            </a:r>
            <a:r>
              <a:rPr lang="en-US" sz="1200" b="0" i="0">
                <a:solidFill>
                  <a:srgbClr val="000000"/>
                </a:solidFill>
                <a:effectLst/>
                <a:latin typeface="Aptos"/>
              </a:rPr>
              <a:t> with all the pictures you will need.</a:t>
            </a:r>
          </a:p>
        </p:txBody>
      </p:sp>
      <p:sp>
        <p:nvSpPr>
          <p:cNvPr id="4" name="Slide Number Placeholder 3"/>
          <p:cNvSpPr>
            <a:spLocks noGrp="1"/>
          </p:cNvSpPr>
          <p:nvPr>
            <p:ph type="sldNum" sz="quarter" idx="5"/>
          </p:nvPr>
        </p:nvSpPr>
        <p:spPr/>
        <p:txBody>
          <a:bodyPr/>
          <a:lstStyle/>
          <a:p>
            <a:fld id="{5B00F9E7-44DC-4E17-B1C8-3F2188879203}" type="slidenum">
              <a:rPr lang="en-GB" smtClean="0"/>
              <a:t>5</a:t>
            </a:fld>
            <a:endParaRPr lang="en-GB"/>
          </a:p>
        </p:txBody>
      </p:sp>
    </p:spTree>
    <p:extLst>
      <p:ext uri="{BB962C8B-B14F-4D97-AF65-F5344CB8AC3E}">
        <p14:creationId xmlns:p14="http://schemas.microsoft.com/office/powerpoint/2010/main" val="139492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2800" b="0" i="0">
                <a:solidFill>
                  <a:srgbClr val="000000"/>
                </a:solidFill>
                <a:effectLst/>
                <a:latin typeface="Aptos"/>
              </a:rPr>
              <a:t>Maintain a constant routine/structure of the session so that the children become familiar with this. You may consider using a visual timetable, such as this one. </a:t>
            </a:r>
            <a:endParaRPr lang="en-GB" sz="1800" b="0" i="0" u="none" strike="noStrike">
              <a:solidFill>
                <a:srgbClr val="000000"/>
              </a:solidFill>
              <a:effectLst/>
              <a:latin typeface="Aptos"/>
            </a:endParaRPr>
          </a:p>
          <a:p>
            <a:pPr algn="l" rtl="0" fontAlgn="base"/>
            <a:endParaRPr lang="en-GB" sz="1800" b="0" i="0" u="none" strike="noStrike">
              <a:solidFill>
                <a:srgbClr val="000000"/>
              </a:solidFill>
              <a:effectLst/>
              <a:latin typeface="Aptos"/>
            </a:endParaRPr>
          </a:p>
          <a:p>
            <a:pPr algn="l" rtl="0" fontAlgn="base"/>
            <a:r>
              <a:rPr lang="en-GB" sz="1800" b="0" i="0" u="none" strike="noStrike">
                <a:solidFill>
                  <a:srgbClr val="000000"/>
                </a:solidFill>
                <a:effectLst/>
                <a:latin typeface="Aptos"/>
              </a:rPr>
              <a:t>Repeat activities as often as possible. Repetition will lead to faster progress. F</a:t>
            </a:r>
            <a:r>
              <a:rPr lang="en-GB" sz="1800" b="0" i="0">
                <a:solidFill>
                  <a:srgbClr val="000000"/>
                </a:solidFill>
                <a:effectLst/>
                <a:latin typeface="Aptos"/>
              </a:rPr>
              <a:t>or an intervention to be effective remember the rule of 25 exposures, this may include exposures in groups/1:1 during targeted intervention AND within the classroom generalisation. Consistency and regularity is key. Consider what is manageable in your setting. For example-whether an intervention is delivered 3 times weekly for 15-20 minutes or 10 minutes daily followed up with classroom embedding.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Remember to use ‘Step Up’ or ‘Step Down’ activities, depending on the children’s levels of understanding </a:t>
            </a:r>
            <a:endParaRPr lang="en-GB" b="0" i="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a:solidFill>
                <a:srgbClr val="000000"/>
              </a:solidFill>
              <a:effectLst/>
              <a:latin typeface="Aptos"/>
            </a:endParaRPr>
          </a:p>
          <a:p>
            <a:pPr algn="l" rtl="0" fontAlgn="base"/>
            <a:r>
              <a:rPr lang="en-GB" sz="1800" b="0" i="0">
                <a:solidFill>
                  <a:srgbClr val="000000"/>
                </a:solidFill>
                <a:effectLst/>
                <a:latin typeface="Aptos"/>
              </a:rPr>
              <a:t>We also recommend that you take 10 minutes at the end of each session so that you can plan for your next session whilst it is still fresh in your mind, and you can also accurately evaluate progress.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We suggest you use simple recording methods on planning sheets, e.g. colour coding - red/amber/green or you could use something like beginning/Developing/Secure, so that you can easily refer back to which children need to embed skills further.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Remember to share results with other key staff so that everyone is aware of the children’s language levels and current goals. </a:t>
            </a:r>
            <a:endParaRPr lang="en-GB" b="0" i="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B00F9E7-44DC-4E17-B1C8-3F2188879203}" type="slidenum">
              <a:rPr lang="en-GB" smtClean="0"/>
              <a:t>6</a:t>
            </a:fld>
            <a:endParaRPr lang="en-GB"/>
          </a:p>
        </p:txBody>
      </p:sp>
    </p:spTree>
    <p:extLst>
      <p:ext uri="{BB962C8B-B14F-4D97-AF65-F5344CB8AC3E}">
        <p14:creationId xmlns:p14="http://schemas.microsoft.com/office/powerpoint/2010/main" val="28809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a:solidFill>
                  <a:srgbClr val="000000"/>
                </a:solidFill>
                <a:effectLst/>
                <a:latin typeface="Aptos"/>
              </a:rPr>
              <a:t>Don’t forget you should involve parents and carers as much as possible so they can carry out activities at home too. </a:t>
            </a:r>
            <a:endParaRPr lang="en-GB" sz="2800" b="0" i="0">
              <a:solidFill>
                <a:srgbClr val="000000"/>
              </a:solidFill>
              <a:effectLst/>
              <a:latin typeface="Segoe UI" panose="020B0502040204020203" pitchFamily="34" charset="0"/>
            </a:endParaRPr>
          </a:p>
          <a:p>
            <a:pPr algn="l" rtl="0" fontAlgn="base"/>
            <a:r>
              <a:rPr lang="en-GB" sz="1800" b="0" i="0">
                <a:solidFill>
                  <a:srgbClr val="000000"/>
                </a:solidFill>
                <a:effectLst/>
                <a:latin typeface="Aptos"/>
              </a:rPr>
              <a:t>The home activity toolkit which has been devised by the ELSEC team can help support this too</a:t>
            </a:r>
            <a:endParaRPr lang="en-GB" sz="2800"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B00F9E7-44DC-4E17-B1C8-3F2188879203}" type="slidenum">
              <a:rPr lang="en-GB" smtClean="0"/>
              <a:t>7</a:t>
            </a:fld>
            <a:endParaRPr lang="en-GB"/>
          </a:p>
        </p:txBody>
      </p:sp>
    </p:spTree>
    <p:extLst>
      <p:ext uri="{BB962C8B-B14F-4D97-AF65-F5344CB8AC3E}">
        <p14:creationId xmlns:p14="http://schemas.microsoft.com/office/powerpoint/2010/main" val="617673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descr="Y:\Oldham\Implementation\Templates\PowerPoint\Slug.jpg">
            <a:extLst>
              <a:ext uri="{FF2B5EF4-FFF2-40B4-BE49-F238E27FC236}">
                <a16:creationId xmlns:a16="http://schemas.microsoft.com/office/drawing/2014/main" id="{FEF9D2D7-5109-4593-A37D-3ED06480B36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0" y="271463"/>
            <a:ext cx="85344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Y:\Oldham\Master logos &amp; palettes\Oldham Partnership\Jpegs\OldhamPartner_RGB.jpg">
            <a:extLst>
              <a:ext uri="{FF2B5EF4-FFF2-40B4-BE49-F238E27FC236}">
                <a16:creationId xmlns:a16="http://schemas.microsoft.com/office/drawing/2014/main" id="{33AA4E38-522B-4473-9151-1D8151AAB3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5813" y="4664075"/>
            <a:ext cx="162718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a:extLst>
              <a:ext uri="{FF2B5EF4-FFF2-40B4-BE49-F238E27FC236}">
                <a16:creationId xmlns:a16="http://schemas.microsoft.com/office/drawing/2014/main" id="{CD99F51C-E284-4305-9BCD-30FAEA847170}"/>
              </a:ext>
            </a:extLst>
          </p:cNvPr>
          <p:cNvSpPr>
            <a:spLocks noGrp="1" noChangeArrowheads="1"/>
          </p:cNvSpPr>
          <p:nvPr>
            <p:ph type="ctrTitle"/>
          </p:nvPr>
        </p:nvSpPr>
        <p:spPr>
          <a:xfrm>
            <a:off x="611188" y="1676400"/>
            <a:ext cx="7772400" cy="1295400"/>
          </a:xfrm>
        </p:spPr>
        <p:txBody>
          <a:bodyPr/>
          <a:lstStyle>
            <a:lvl1pPr>
              <a:lnSpc>
                <a:spcPct val="90000"/>
              </a:lnSpc>
              <a:defRPr sz="4100">
                <a:solidFill>
                  <a:srgbClr val="616365"/>
                </a:solidFill>
              </a:defRPr>
            </a:lvl1pPr>
          </a:lstStyle>
          <a:p>
            <a:pPr lvl="0"/>
            <a:r>
              <a:rPr lang="en-GB" altLang="en-US" noProof="0"/>
              <a:t>Click to edit master title style</a:t>
            </a:r>
            <a:br>
              <a:rPr lang="en-GB" altLang="en-US" noProof="0"/>
            </a:br>
            <a:endParaRPr lang="en-GB" altLang="en-US" noProof="0"/>
          </a:p>
        </p:txBody>
      </p:sp>
      <p:sp>
        <p:nvSpPr>
          <p:cNvPr id="78851" name="Rectangle 3">
            <a:extLst>
              <a:ext uri="{FF2B5EF4-FFF2-40B4-BE49-F238E27FC236}">
                <a16:creationId xmlns:a16="http://schemas.microsoft.com/office/drawing/2014/main" id="{2BFFBCB8-A8E5-4640-BAD0-48A50C9C253A}"/>
              </a:ext>
            </a:extLst>
          </p:cNvPr>
          <p:cNvSpPr>
            <a:spLocks noGrp="1" noChangeArrowheads="1"/>
          </p:cNvSpPr>
          <p:nvPr>
            <p:ph type="subTitle" idx="1"/>
          </p:nvPr>
        </p:nvSpPr>
        <p:spPr>
          <a:xfrm>
            <a:off x="611188" y="3048000"/>
            <a:ext cx="7696200" cy="1295400"/>
          </a:xfrm>
        </p:spPr>
        <p:txBody>
          <a:bodyPr/>
          <a:lstStyle>
            <a:lvl1pPr marL="0" indent="0">
              <a:spcBef>
                <a:spcPct val="0"/>
              </a:spcBef>
              <a:buFontTx/>
              <a:buNone/>
              <a:defRPr/>
            </a:lvl1pPr>
          </a:lstStyle>
          <a:p>
            <a:pPr lvl="0"/>
            <a:r>
              <a:rPr lang="en-GB" altLang="en-US" noProof="0"/>
              <a:t>Click to edit master subtitle style</a:t>
            </a:r>
          </a:p>
          <a:p>
            <a:pPr lvl="0"/>
            <a:endParaRPr lang="en-GB" altLang="en-US" noProof="0"/>
          </a:p>
        </p:txBody>
      </p:sp>
    </p:spTree>
    <p:extLst>
      <p:ext uri="{BB962C8B-B14F-4D97-AF65-F5344CB8AC3E}">
        <p14:creationId xmlns:p14="http://schemas.microsoft.com/office/powerpoint/2010/main" val="247324076"/>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9CCB-865B-4EE0-A37A-B7CAE5B935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EBD4B8-9D63-43B3-97AC-A8D6DBAD75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3890065"/>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01C74D-16AD-48D6-ACA2-BADC11933478}"/>
              </a:ext>
            </a:extLst>
          </p:cNvPr>
          <p:cNvSpPr>
            <a:spLocks noGrp="1"/>
          </p:cNvSpPr>
          <p:nvPr>
            <p:ph type="title" orient="vert"/>
          </p:nvPr>
        </p:nvSpPr>
        <p:spPr>
          <a:xfrm>
            <a:off x="6440488" y="719138"/>
            <a:ext cx="1943100" cy="53022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DE56D4-DED4-4116-968C-9763D2E8BA40}"/>
              </a:ext>
            </a:extLst>
          </p:cNvPr>
          <p:cNvSpPr>
            <a:spLocks noGrp="1"/>
          </p:cNvSpPr>
          <p:nvPr>
            <p:ph type="body" orient="vert" idx="1"/>
          </p:nvPr>
        </p:nvSpPr>
        <p:spPr>
          <a:xfrm>
            <a:off x="611188" y="719138"/>
            <a:ext cx="5676900" cy="53022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021202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FEF7E-AB43-42BC-B7CF-15E470A1C2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9A348C-A292-439D-9FDA-7A1D10A62B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513073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BAA5-D5B1-47F3-BE03-D66074AA7BF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05DB454-13A1-495D-9DFD-CE299A0A819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29342357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D4C03-DB78-486E-B89C-E7E2197E2F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DFBB98-21CF-4101-A5F3-DBABC59AFA92}"/>
              </a:ext>
            </a:extLst>
          </p:cNvPr>
          <p:cNvSpPr>
            <a:spLocks noGrp="1"/>
          </p:cNvSpPr>
          <p:nvPr>
            <p:ph sz="half" idx="1"/>
          </p:nvPr>
        </p:nvSpPr>
        <p:spPr>
          <a:xfrm>
            <a:off x="611188" y="1906588"/>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F46A3C-035D-4A2B-92E7-85CD282D73BD}"/>
              </a:ext>
            </a:extLst>
          </p:cNvPr>
          <p:cNvSpPr>
            <a:spLocks noGrp="1"/>
          </p:cNvSpPr>
          <p:nvPr>
            <p:ph sz="half" idx="2"/>
          </p:nvPr>
        </p:nvSpPr>
        <p:spPr>
          <a:xfrm>
            <a:off x="4573588" y="1906588"/>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468401"/>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E2F0-CF99-4D51-B9C8-2070E64DD83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5184CE-0378-4FE8-9562-0F04148120D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5B01F9-18C5-4666-8959-57926ABF9C62}"/>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7E9A0DA-4C79-4970-A14A-9E10B83E739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722C88-ADCA-4F3F-B303-A88A410C0B4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7505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56C9-1A2A-4673-BDC4-62091A775BD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9188223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02963"/>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B6F9-9616-4D95-AE5F-120B1FC56E6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98209F-DE34-4794-9C07-441C37F174C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0191588-0739-4A5E-8DED-52BC2EDB62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78507316"/>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22E5-E6FC-4E1E-8702-E958805900E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197166-1C57-414D-98F1-2FA402DD237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a:extLst>
              <a:ext uri="{FF2B5EF4-FFF2-40B4-BE49-F238E27FC236}">
                <a16:creationId xmlns:a16="http://schemas.microsoft.com/office/drawing/2014/main" id="{71418ED6-CAA7-4E29-B7C9-B6E601D83D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18632336"/>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DC"/>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588FE7B-E680-4E38-8523-550D1BBE1336}"/>
              </a:ext>
            </a:extLst>
          </p:cNvPr>
          <p:cNvSpPr>
            <a:spLocks noGrp="1" noChangeArrowheads="1"/>
          </p:cNvSpPr>
          <p:nvPr>
            <p:ph type="title"/>
          </p:nvPr>
        </p:nvSpPr>
        <p:spPr bwMode="auto">
          <a:xfrm>
            <a:off x="611188" y="7191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F553B3E3-ABE1-4F7B-8CD6-9A9B8166AE95}"/>
              </a:ext>
            </a:extLst>
          </p:cNvPr>
          <p:cNvSpPr>
            <a:spLocks noGrp="1" noChangeArrowheads="1"/>
          </p:cNvSpPr>
          <p:nvPr>
            <p:ph type="body" idx="1"/>
          </p:nvPr>
        </p:nvSpPr>
        <p:spPr bwMode="auto">
          <a:xfrm>
            <a:off x="611188" y="19065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Line 14">
            <a:extLst>
              <a:ext uri="{FF2B5EF4-FFF2-40B4-BE49-F238E27FC236}">
                <a16:creationId xmlns:a16="http://schemas.microsoft.com/office/drawing/2014/main" id="{A178C498-3638-419B-863A-72FE0883953D}"/>
              </a:ext>
            </a:extLst>
          </p:cNvPr>
          <p:cNvSpPr>
            <a:spLocks noChangeShapeType="1"/>
          </p:cNvSpPr>
          <p:nvPr userDrawn="1"/>
        </p:nvSpPr>
        <p:spPr bwMode="auto">
          <a:xfrm>
            <a:off x="609600" y="609600"/>
            <a:ext cx="7772400" cy="0"/>
          </a:xfrm>
          <a:prstGeom prst="line">
            <a:avLst/>
          </a:prstGeom>
          <a:noFill/>
          <a:ln w="19050">
            <a:solidFill>
              <a:srgbClr val="00B3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14220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r"/>
  </p:transition>
  <p:txStyles>
    <p:titleStyle>
      <a:lvl1pPr algn="l" rtl="0" eaLnBrk="0" fontAlgn="base" hangingPunct="0">
        <a:spcBef>
          <a:spcPct val="0"/>
        </a:spcBef>
        <a:spcAft>
          <a:spcPct val="0"/>
        </a:spcAft>
        <a:defRPr sz="3000" kern="1200">
          <a:solidFill>
            <a:srgbClr val="00B3BE"/>
          </a:solidFill>
          <a:latin typeface="+mj-lt"/>
          <a:ea typeface="+mj-ea"/>
          <a:cs typeface="+mj-cs"/>
        </a:defRPr>
      </a:lvl1pPr>
      <a:lvl2pPr algn="l" rtl="0" eaLnBrk="0" fontAlgn="base" hangingPunct="0">
        <a:spcBef>
          <a:spcPct val="0"/>
        </a:spcBef>
        <a:spcAft>
          <a:spcPct val="0"/>
        </a:spcAft>
        <a:defRPr sz="3000">
          <a:solidFill>
            <a:srgbClr val="00B3BE"/>
          </a:solidFill>
          <a:latin typeface="Arial" panose="020B0604020202020204" pitchFamily="34" charset="0"/>
        </a:defRPr>
      </a:lvl2pPr>
      <a:lvl3pPr algn="l" rtl="0" eaLnBrk="0" fontAlgn="base" hangingPunct="0">
        <a:spcBef>
          <a:spcPct val="0"/>
        </a:spcBef>
        <a:spcAft>
          <a:spcPct val="0"/>
        </a:spcAft>
        <a:defRPr sz="3000">
          <a:solidFill>
            <a:srgbClr val="00B3BE"/>
          </a:solidFill>
          <a:latin typeface="Arial" panose="020B0604020202020204" pitchFamily="34" charset="0"/>
        </a:defRPr>
      </a:lvl3pPr>
      <a:lvl4pPr algn="l" rtl="0" eaLnBrk="0" fontAlgn="base" hangingPunct="0">
        <a:spcBef>
          <a:spcPct val="0"/>
        </a:spcBef>
        <a:spcAft>
          <a:spcPct val="0"/>
        </a:spcAft>
        <a:defRPr sz="3000">
          <a:solidFill>
            <a:srgbClr val="00B3BE"/>
          </a:solidFill>
          <a:latin typeface="Arial" panose="020B0604020202020204" pitchFamily="34" charset="0"/>
        </a:defRPr>
      </a:lvl4pPr>
      <a:lvl5pPr algn="l" rtl="0" eaLnBrk="0" fontAlgn="base" hangingPunct="0">
        <a:spcBef>
          <a:spcPct val="0"/>
        </a:spcBef>
        <a:spcAft>
          <a:spcPct val="0"/>
        </a:spcAft>
        <a:defRPr sz="3000">
          <a:solidFill>
            <a:srgbClr val="00B3BE"/>
          </a:solidFill>
          <a:latin typeface="Arial" panose="020B0604020202020204" pitchFamily="34" charset="0"/>
        </a:defRPr>
      </a:lvl5pPr>
      <a:lvl6pPr marL="457200" algn="l" rtl="0" fontAlgn="base">
        <a:spcBef>
          <a:spcPct val="0"/>
        </a:spcBef>
        <a:spcAft>
          <a:spcPct val="0"/>
        </a:spcAft>
        <a:defRPr sz="3000">
          <a:solidFill>
            <a:srgbClr val="00B3BE"/>
          </a:solidFill>
          <a:latin typeface="Arial" panose="020B0604020202020204" pitchFamily="34" charset="0"/>
        </a:defRPr>
      </a:lvl6pPr>
      <a:lvl7pPr marL="914400" algn="l" rtl="0" fontAlgn="base">
        <a:spcBef>
          <a:spcPct val="0"/>
        </a:spcBef>
        <a:spcAft>
          <a:spcPct val="0"/>
        </a:spcAft>
        <a:defRPr sz="3000">
          <a:solidFill>
            <a:srgbClr val="00B3BE"/>
          </a:solidFill>
          <a:latin typeface="Arial" panose="020B0604020202020204" pitchFamily="34" charset="0"/>
        </a:defRPr>
      </a:lvl7pPr>
      <a:lvl8pPr marL="1371600" algn="l" rtl="0" fontAlgn="base">
        <a:spcBef>
          <a:spcPct val="0"/>
        </a:spcBef>
        <a:spcAft>
          <a:spcPct val="0"/>
        </a:spcAft>
        <a:defRPr sz="3000">
          <a:solidFill>
            <a:srgbClr val="00B3BE"/>
          </a:solidFill>
          <a:latin typeface="Arial" panose="020B0604020202020204" pitchFamily="34" charset="0"/>
        </a:defRPr>
      </a:lvl8pPr>
      <a:lvl9pPr marL="1828800" algn="l" rtl="0" fontAlgn="base">
        <a:spcBef>
          <a:spcPct val="0"/>
        </a:spcBef>
        <a:spcAft>
          <a:spcPct val="0"/>
        </a:spcAft>
        <a:defRPr sz="3000">
          <a:solidFill>
            <a:srgbClr val="00B3B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400" kern="12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kern="1200">
          <a:solidFill>
            <a:srgbClr val="616365"/>
          </a:solidFill>
          <a:latin typeface="+mn-lt"/>
          <a:ea typeface="+mn-ea"/>
          <a:cs typeface="+mn-cs"/>
        </a:defRPr>
      </a:lvl2pPr>
      <a:lvl3pPr marL="1143000" indent="-228600" algn="l" rtl="0" eaLnBrk="0" fontAlgn="base" hangingPunct="0">
        <a:spcBef>
          <a:spcPct val="20000"/>
        </a:spcBef>
        <a:spcAft>
          <a:spcPct val="0"/>
        </a:spcAft>
        <a:buChar char="•"/>
        <a:defRPr kern="1200">
          <a:solidFill>
            <a:srgbClr val="616365"/>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16365"/>
          </a:solidFill>
          <a:latin typeface="+mn-lt"/>
          <a:ea typeface="+mn-ea"/>
          <a:cs typeface="+mn-cs"/>
        </a:defRPr>
      </a:lvl4pPr>
      <a:lvl5pPr marL="2057400" indent="-228600" algn="l" rtl="0" eaLnBrk="0" fontAlgn="base" hangingPunct="0">
        <a:spcBef>
          <a:spcPct val="20000"/>
        </a:spcBef>
        <a:spcAft>
          <a:spcPct val="0"/>
        </a:spcAft>
        <a:buChar char="»"/>
        <a:defRPr sz="1600" kern="1200">
          <a:solidFill>
            <a:srgbClr val="6163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F8FCDC"/>
        </a:solidFill>
        <a:effectLst/>
      </p:bgPr>
    </p:bg>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CB74A20B-ABD7-4949-98D5-B2C04A1C9F8B}"/>
              </a:ext>
            </a:extLst>
          </p:cNvPr>
          <p:cNvSpPr>
            <a:spLocks noGrp="1" noChangeArrowheads="1"/>
          </p:cNvSpPr>
          <p:nvPr>
            <p:ph type="ctrTitle"/>
          </p:nvPr>
        </p:nvSpPr>
        <p:spPr>
          <a:xfrm>
            <a:off x="534988" y="1340768"/>
            <a:ext cx="7772400" cy="1295400"/>
          </a:xfrm>
          <a:solidFill>
            <a:srgbClr val="F8FCDC"/>
          </a:solidFill>
          <a:extLst>
            <a:ext uri="{91240B29-F687-4F45-9708-019B960494DF}">
              <a14:hiddenLine xmlns:a14="http://schemas.microsoft.com/office/drawing/2010/main" w="9525">
                <a:solidFill>
                  <a:schemeClr val="bg1"/>
                </a:solidFill>
                <a:miter lim="800000"/>
                <a:headEnd/>
                <a:tailEnd/>
              </a14:hiddenLine>
            </a:ext>
          </a:extLst>
        </p:spPr>
        <p:txBody>
          <a:bodyPr/>
          <a:lstStyle/>
          <a:p>
            <a:pPr algn="ctr" eaLnBrk="1" hangingPunct="1"/>
            <a:br>
              <a:rPr lang="en-GB" sz="4400" b="1">
                <a:latin typeface="Arial" charset="0"/>
              </a:rPr>
            </a:br>
            <a:r>
              <a:rPr lang="en-GB" sz="4400" b="1">
                <a:latin typeface="Comic Sans MS"/>
                <a:cs typeface="Arial"/>
              </a:rPr>
              <a:t>How to use the Primary  Big Book of Ideas and the intervention toolkit</a:t>
            </a:r>
            <a:endParaRPr lang="en-GB" altLang="en-US">
              <a:latin typeface="Comic Sans MS"/>
              <a:cs typeface="Arial"/>
            </a:endParaRPr>
          </a:p>
        </p:txBody>
      </p:sp>
      <p:sp>
        <p:nvSpPr>
          <p:cNvPr id="231427" name="Rectangle 3">
            <a:extLst>
              <a:ext uri="{FF2B5EF4-FFF2-40B4-BE49-F238E27FC236}">
                <a16:creationId xmlns:a16="http://schemas.microsoft.com/office/drawing/2014/main" id="{CADA28D6-E9B0-4F26-955C-B32C9E69621D}"/>
              </a:ext>
            </a:extLst>
          </p:cNvPr>
          <p:cNvSpPr>
            <a:spLocks noGrp="1" noChangeArrowheads="1"/>
          </p:cNvSpPr>
          <p:nvPr>
            <p:ph type="subTitle" idx="1"/>
          </p:nvPr>
        </p:nvSpPr>
        <p:spPr>
          <a:xfrm>
            <a:off x="534988" y="4437112"/>
            <a:ext cx="7696200" cy="1295400"/>
          </a:xfrm>
          <a:noFill/>
        </p:spPr>
        <p:txBody>
          <a:bodyPr/>
          <a:lstStyle/>
          <a:p>
            <a:pPr algn="ctr" eaLnBrk="1" hangingPunct="1"/>
            <a:r>
              <a:rPr lang="en-GB">
                <a:solidFill>
                  <a:srgbClr val="5F679E"/>
                </a:solidFill>
                <a:latin typeface="Comic Sans MS"/>
              </a:rPr>
              <a:t>Delivered by: The ELSEC Team </a:t>
            </a:r>
          </a:p>
          <a:p>
            <a:pPr eaLnBrk="1" hangingPunct="1"/>
            <a:endParaRPr lang="en-GB" altLang="en-US">
              <a:solidFill>
                <a:srgbClr val="5F679E"/>
              </a:solidFill>
              <a:latin typeface="Comic Sans MS"/>
            </a:endParaRPr>
          </a:p>
        </p:txBody>
      </p:sp>
      <p:pic>
        <p:nvPicPr>
          <p:cNvPr id="3" name="Picture 2" descr="A logo of a group of people&#10;&#10;AI-generated content may be incorrect.">
            <a:extLst>
              <a:ext uri="{FF2B5EF4-FFF2-40B4-BE49-F238E27FC236}">
                <a16:creationId xmlns:a16="http://schemas.microsoft.com/office/drawing/2014/main" id="{9805142D-6968-B97D-6032-A755570BF255}"/>
              </a:ext>
            </a:extLst>
          </p:cNvPr>
          <p:cNvPicPr>
            <a:picLocks noChangeAspect="1"/>
          </p:cNvPicPr>
          <p:nvPr/>
        </p:nvPicPr>
        <p:blipFill>
          <a:blip r:embed="rId6"/>
          <a:stretch>
            <a:fillRect/>
          </a:stretch>
        </p:blipFill>
        <p:spPr>
          <a:xfrm>
            <a:off x="303991" y="4802756"/>
            <a:ext cx="1433603" cy="1565695"/>
          </a:xfrm>
          <a:prstGeom prst="rect">
            <a:avLst/>
          </a:prstGeom>
        </p:spPr>
      </p:pic>
      <p:pic>
        <p:nvPicPr>
          <p:cNvPr id="9" name="Video 8">
            <a:hlinkClick r:id="" action="ppaction://media"/>
            <a:extLst>
              <a:ext uri="{FF2B5EF4-FFF2-40B4-BE49-F238E27FC236}">
                <a16:creationId xmlns:a16="http://schemas.microsoft.com/office/drawing/2014/main" id="{1B14AD7C-646F-0999-FCC2-F89897283A69}"/>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a:stretch>
            <a:fillRect/>
          </a:stretch>
        </p:blipFill>
        <p:spPr>
          <a:xfrm>
            <a:off x="2767486" y="4939272"/>
            <a:ext cx="3059382" cy="1720902"/>
          </a:xfrm>
          <a:prstGeom prst="rect">
            <a:avLst/>
          </a:prstGeom>
          <a:ln>
            <a:noFill/>
          </a:ln>
          <a:effectLst>
            <a:softEdge rad="127000"/>
          </a:effectLst>
        </p:spPr>
      </p:pic>
    </p:spTree>
    <p:custDataLst>
      <p:tags r:id="rId1"/>
    </p:custDataLst>
    <p:extLst>
      <p:ext uri="{BB962C8B-B14F-4D97-AF65-F5344CB8AC3E}">
        <p14:creationId xmlns:p14="http://schemas.microsoft.com/office/powerpoint/2010/main" val="2402067668"/>
      </p:ext>
    </p:extLst>
  </p:cSld>
  <p:clrMapOvr>
    <a:masterClrMapping/>
  </p:clrMapOvr>
  <mc:AlternateContent xmlns:mc="http://schemas.openxmlformats.org/markup-compatibility/2006" xmlns:p14="http://schemas.microsoft.com/office/powerpoint/2010/main">
    <mc:Choice Requires="p14">
      <p:transition p14:dur="0" advTm="14291"/>
    </mc:Choice>
    <mc:Fallback xmlns="">
      <p:transition advTm="14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31426"/>
                                        </p:tgtEl>
                                        <p:attrNameLst>
                                          <p:attrName>style.visibility</p:attrName>
                                        </p:attrNameLst>
                                      </p:cBhvr>
                                      <p:to>
                                        <p:strVal val="visible"/>
                                      </p:to>
                                    </p:set>
                                    <p:animEffect transition="in" filter="dissolve">
                                      <p:cBhvr>
                                        <p:cTn id="11" dur="500"/>
                                        <p:tgtEl>
                                          <p:spTgt spid="231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31427">
                                            <p:txEl>
                                              <p:pRg st="0" end="0"/>
                                            </p:txEl>
                                          </p:spTgt>
                                        </p:tgtEl>
                                        <p:attrNameLst>
                                          <p:attrName>style.visibility</p:attrName>
                                        </p:attrNameLst>
                                      </p:cBhvr>
                                      <p:to>
                                        <p:strVal val="visible"/>
                                      </p:to>
                                    </p:set>
                                    <p:animEffect transition="in" filter="dissolve">
                                      <p:cBhvr>
                                        <p:cTn id="16" dur="500"/>
                                        <p:tgtEl>
                                          <p:spTgt spid="2314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bldLst>
      <p:bldP spid="231426" grpId="0" animBg="1" autoUpdateAnimBg="0"/>
      <p:bldP spid="23142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A Better Start Southend | Wellcomm - A Better Start Southend">
            <a:extLst>
              <a:ext uri="{FF2B5EF4-FFF2-40B4-BE49-F238E27FC236}">
                <a16:creationId xmlns:a16="http://schemas.microsoft.com/office/drawing/2014/main" id="{51BA4B53-68CF-ABDD-F037-195D65A56F73}"/>
              </a:ext>
            </a:extLst>
          </p:cNvPr>
          <p:cNvSpPr>
            <a:spLocks noChangeAspect="1" noChangeArrowheads="1"/>
          </p:cNvSpPr>
          <p:nvPr/>
        </p:nvSpPr>
        <p:spPr bwMode="auto">
          <a:xfrm>
            <a:off x="4419599" y="1503947"/>
            <a:ext cx="2077453" cy="20774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ook with a spiral bound cover&#10;&#10;AI-generated content may be incorrect.">
            <a:extLst>
              <a:ext uri="{FF2B5EF4-FFF2-40B4-BE49-F238E27FC236}">
                <a16:creationId xmlns:a16="http://schemas.microsoft.com/office/drawing/2014/main" id="{EBDBA0E5-4B95-EE61-C66A-A7E2246B5342}"/>
              </a:ext>
            </a:extLst>
          </p:cNvPr>
          <p:cNvPicPr>
            <a:picLocks noChangeAspect="1"/>
          </p:cNvPicPr>
          <p:nvPr/>
        </p:nvPicPr>
        <p:blipFill>
          <a:blip r:embed="rId5">
            <a:extLst>
              <a:ext uri="{28A0092B-C50C-407E-A947-70E740481C1C}">
                <a14:useLocalDpi xmlns:a14="http://schemas.microsoft.com/office/drawing/2010/main" val="0"/>
              </a:ext>
            </a:extLst>
          </a:blip>
          <a:srcRect l="9246" t="3742" r="7167" b="30058"/>
          <a:stretch/>
        </p:blipFill>
        <p:spPr>
          <a:xfrm>
            <a:off x="2546684" y="729836"/>
            <a:ext cx="4050632" cy="5703128"/>
          </a:xfrm>
          <a:prstGeom prst="rect">
            <a:avLst/>
          </a:prstGeom>
        </p:spPr>
      </p:pic>
      <p:pic>
        <p:nvPicPr>
          <p:cNvPr id="11" name="Video 10">
            <a:hlinkClick r:id="" action="ppaction://media"/>
            <a:extLst>
              <a:ext uri="{FF2B5EF4-FFF2-40B4-BE49-F238E27FC236}">
                <a16:creationId xmlns:a16="http://schemas.microsoft.com/office/drawing/2014/main" id="{DC4CF3F2-A72A-2363-1510-AB645511DDA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102107" y="5194569"/>
            <a:ext cx="3112852" cy="1750979"/>
          </a:xfrm>
          <a:prstGeom prst="rect">
            <a:avLst/>
          </a:prstGeom>
          <a:ln>
            <a:noFill/>
          </a:ln>
          <a:effectLst>
            <a:softEdge rad="127000"/>
          </a:effectLst>
        </p:spPr>
      </p:pic>
    </p:spTree>
    <p:extLst>
      <p:ext uri="{BB962C8B-B14F-4D97-AF65-F5344CB8AC3E}">
        <p14:creationId xmlns:p14="http://schemas.microsoft.com/office/powerpoint/2010/main" val="4184910353"/>
      </p:ext>
    </p:extLst>
  </p:cSld>
  <p:clrMapOvr>
    <a:masterClrMapping/>
  </p:clrMapOvr>
  <mc:AlternateContent xmlns:mc="http://schemas.openxmlformats.org/markup-compatibility/2006" xmlns:p14="http://schemas.microsoft.com/office/powerpoint/2010/main">
    <mc:Choice Requires="p14">
      <p:transition p14:dur="0" advTm="61510"/>
    </mc:Choice>
    <mc:Fallback xmlns="">
      <p:transition advTm="61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174E6-0E2E-3EE4-C420-A33035FB22CB}"/>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F6634F6C-CE6A-8090-ACD2-85868A8DF8FB}"/>
              </a:ext>
            </a:extLst>
          </p:cNvPr>
          <p:cNvPicPr>
            <a:picLocks noChangeAspect="1"/>
          </p:cNvPicPr>
          <p:nvPr/>
        </p:nvPicPr>
        <p:blipFill>
          <a:blip r:embed="rId5"/>
          <a:stretch>
            <a:fillRect/>
          </a:stretch>
        </p:blipFill>
        <p:spPr>
          <a:xfrm>
            <a:off x="2237874" y="0"/>
            <a:ext cx="4668252" cy="6686651"/>
          </a:xfrm>
          <a:prstGeom prst="rect">
            <a:avLst/>
          </a:prstGeom>
        </p:spPr>
      </p:pic>
      <p:pic>
        <p:nvPicPr>
          <p:cNvPr id="13" name="Video 12">
            <a:hlinkClick r:id="" action="ppaction://media"/>
            <a:extLst>
              <a:ext uri="{FF2B5EF4-FFF2-40B4-BE49-F238E27FC236}">
                <a16:creationId xmlns:a16="http://schemas.microsoft.com/office/drawing/2014/main" id="{EAB068E0-D631-D703-57B3-73044716219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9228" r="9228"/>
          <a:stretch>
            <a:fillRect/>
          </a:stretch>
        </p:blipFill>
        <p:spPr>
          <a:xfrm>
            <a:off x="0" y="5227400"/>
            <a:ext cx="2363821" cy="1630599"/>
          </a:xfrm>
          <a:prstGeom prst="rect">
            <a:avLst/>
          </a:prstGeom>
          <a:ln>
            <a:noFill/>
          </a:ln>
          <a:effectLst>
            <a:softEdge rad="127000"/>
          </a:effectLst>
        </p:spPr>
      </p:pic>
    </p:spTree>
  </p:cSld>
  <p:clrMapOvr>
    <a:masterClrMapping/>
  </p:clrMapOvr>
  <mc:AlternateContent xmlns:mc="http://schemas.openxmlformats.org/markup-compatibility/2006" xmlns:p14="http://schemas.microsoft.com/office/powerpoint/2010/main">
    <mc:Choice Requires="p14">
      <p:transition p14:dur="0" advTm="22617"/>
    </mc:Choice>
    <mc:Fallback xmlns="">
      <p:transition advTm="2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174E6-0E2E-3EE4-C420-A33035FB22CB}"/>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50AADC36-4216-4257-B106-6372C7555F90}"/>
              </a:ext>
            </a:extLst>
          </p:cNvPr>
          <p:cNvPicPr>
            <a:picLocks noChangeAspect="1"/>
          </p:cNvPicPr>
          <p:nvPr/>
        </p:nvPicPr>
        <p:blipFill>
          <a:blip r:embed="rId5"/>
          <a:stretch>
            <a:fillRect/>
          </a:stretch>
        </p:blipFill>
        <p:spPr>
          <a:xfrm>
            <a:off x="360696" y="719137"/>
            <a:ext cx="8419468" cy="5296651"/>
          </a:xfrm>
          <a:prstGeom prst="rect">
            <a:avLst/>
          </a:prstGeom>
        </p:spPr>
      </p:pic>
      <p:pic>
        <p:nvPicPr>
          <p:cNvPr id="14" name="Video 13">
            <a:hlinkClick r:id="" action="ppaction://media"/>
            <a:extLst>
              <a:ext uri="{FF2B5EF4-FFF2-40B4-BE49-F238E27FC236}">
                <a16:creationId xmlns:a16="http://schemas.microsoft.com/office/drawing/2014/main" id="{E46FFAA3-8340-7389-4D92-3C13754C250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0" y="5492765"/>
            <a:ext cx="2427084" cy="1365235"/>
          </a:xfrm>
          <a:prstGeom prst="rect">
            <a:avLst/>
          </a:prstGeom>
          <a:ln>
            <a:noFill/>
          </a:ln>
          <a:effectLst>
            <a:softEdge rad="127000"/>
          </a:effectLst>
        </p:spPr>
      </p:pic>
    </p:spTree>
    <p:extLst>
      <p:ext uri="{BB962C8B-B14F-4D97-AF65-F5344CB8AC3E}">
        <p14:creationId xmlns:p14="http://schemas.microsoft.com/office/powerpoint/2010/main" val="1351462559"/>
      </p:ext>
    </p:extLst>
  </p:cSld>
  <p:clrMapOvr>
    <a:masterClrMapping/>
  </p:clrMapOvr>
  <mc:AlternateContent xmlns:mc="http://schemas.openxmlformats.org/markup-compatibility/2006" xmlns:p14="http://schemas.microsoft.com/office/powerpoint/2010/main">
    <mc:Choice Requires="p14">
      <p:transition p14:dur="0" advTm="59136"/>
    </mc:Choice>
    <mc:Fallback xmlns="">
      <p:transition advTm="5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174E6-0E2E-3EE4-C420-A33035FB22CB}"/>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6C739A5C-B5E6-653A-38CA-CEC6F4AA4605}"/>
              </a:ext>
            </a:extLst>
          </p:cNvPr>
          <p:cNvPicPr>
            <a:picLocks noChangeAspect="1"/>
          </p:cNvPicPr>
          <p:nvPr/>
        </p:nvPicPr>
        <p:blipFill>
          <a:blip r:embed="rId5"/>
          <a:stretch>
            <a:fillRect/>
          </a:stretch>
        </p:blipFill>
        <p:spPr>
          <a:xfrm>
            <a:off x="162426" y="404813"/>
            <a:ext cx="4038600" cy="4591050"/>
          </a:xfrm>
          <a:prstGeom prst="rect">
            <a:avLst/>
          </a:prstGeom>
        </p:spPr>
      </p:pic>
      <p:pic>
        <p:nvPicPr>
          <p:cNvPr id="8" name="Picture 7">
            <a:extLst>
              <a:ext uri="{FF2B5EF4-FFF2-40B4-BE49-F238E27FC236}">
                <a16:creationId xmlns:a16="http://schemas.microsoft.com/office/drawing/2014/main" id="{74760B97-EF18-447A-1B13-0FABFAB69AAA}"/>
              </a:ext>
            </a:extLst>
          </p:cNvPr>
          <p:cNvPicPr>
            <a:picLocks noChangeAspect="1"/>
          </p:cNvPicPr>
          <p:nvPr/>
        </p:nvPicPr>
        <p:blipFill>
          <a:blip r:embed="rId6"/>
          <a:stretch>
            <a:fillRect/>
          </a:stretch>
        </p:blipFill>
        <p:spPr>
          <a:xfrm>
            <a:off x="4275137" y="1290638"/>
            <a:ext cx="4257675" cy="4953000"/>
          </a:xfrm>
          <a:prstGeom prst="rect">
            <a:avLst/>
          </a:prstGeom>
        </p:spPr>
      </p:pic>
      <p:pic>
        <p:nvPicPr>
          <p:cNvPr id="6" name="Video 5">
            <a:hlinkClick r:id="" action="ppaction://media"/>
            <a:extLst>
              <a:ext uri="{FF2B5EF4-FFF2-40B4-BE49-F238E27FC236}">
                <a16:creationId xmlns:a16="http://schemas.microsoft.com/office/drawing/2014/main" id="{4B250E45-91F5-ECF5-F70F-454944D3EF2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a:stretch>
            <a:fillRect/>
          </a:stretch>
        </p:blipFill>
        <p:spPr>
          <a:xfrm>
            <a:off x="48638" y="5310188"/>
            <a:ext cx="2563272" cy="1441841"/>
          </a:xfrm>
          <a:prstGeom prst="rect">
            <a:avLst/>
          </a:prstGeom>
          <a:ln>
            <a:noFill/>
          </a:ln>
          <a:effectLst>
            <a:softEdge rad="127000"/>
          </a:effectLst>
        </p:spPr>
      </p:pic>
    </p:spTree>
    <p:extLst>
      <p:ext uri="{BB962C8B-B14F-4D97-AF65-F5344CB8AC3E}">
        <p14:creationId xmlns:p14="http://schemas.microsoft.com/office/powerpoint/2010/main" val="1730778168"/>
      </p:ext>
    </p:extLst>
  </p:cSld>
  <p:clrMapOvr>
    <a:masterClrMapping/>
  </p:clrMapOvr>
  <mc:AlternateContent xmlns:mc="http://schemas.openxmlformats.org/markup-compatibility/2006" xmlns:p14="http://schemas.microsoft.com/office/powerpoint/2010/main">
    <mc:Choice Requires="p14">
      <p:transition p14:dur="0" advTm="13164"/>
    </mc:Choice>
    <mc:Fallback xmlns="">
      <p:transition advTm="1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310FF15-BED8-F3B9-FC9B-41464F54BF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936" y="1700463"/>
            <a:ext cx="8978064" cy="2825098"/>
          </a:xfrm>
          <a:prstGeom prst="rect">
            <a:avLst/>
          </a:prstGeom>
          <a:noFill/>
          <a:extLst>
            <a:ext uri="{909E8E84-426E-40DD-AFC4-6F175D3DCCD1}">
              <a14:hiddenFill xmlns:a14="http://schemas.microsoft.com/office/drawing/2010/main">
                <a:solidFill>
                  <a:srgbClr val="FFFFFF"/>
                </a:solidFill>
              </a14:hiddenFill>
            </a:ext>
          </a:extLst>
        </p:spPr>
      </p:pic>
      <p:pic>
        <p:nvPicPr>
          <p:cNvPr id="4" name="Video 3">
            <a:hlinkClick r:id="" action="ppaction://media"/>
            <a:extLst>
              <a:ext uri="{FF2B5EF4-FFF2-40B4-BE49-F238E27FC236}">
                <a16:creationId xmlns:a16="http://schemas.microsoft.com/office/drawing/2014/main" id="{9CDC4261-B1A9-9FDE-D6E3-815FB67708E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0" y="5194570"/>
            <a:ext cx="2957209" cy="1663430"/>
          </a:xfrm>
          <a:prstGeom prst="rect">
            <a:avLst/>
          </a:prstGeom>
          <a:ln>
            <a:noFill/>
          </a:ln>
          <a:effectLst>
            <a:softEdge rad="127000"/>
          </a:effectLst>
        </p:spPr>
      </p:pic>
    </p:spTree>
    <p:extLst>
      <p:ext uri="{BB962C8B-B14F-4D97-AF65-F5344CB8AC3E}">
        <p14:creationId xmlns:p14="http://schemas.microsoft.com/office/powerpoint/2010/main" val="3112228058"/>
      </p:ext>
    </p:extLst>
  </p:cSld>
  <p:clrMapOvr>
    <a:masterClrMapping/>
  </p:clrMapOvr>
  <mc:AlternateContent xmlns:mc="http://schemas.openxmlformats.org/markup-compatibility/2006" xmlns:p14="http://schemas.microsoft.com/office/powerpoint/2010/main">
    <mc:Choice Requires="p14">
      <p:transition p14:dur="0" advTm="93129"/>
    </mc:Choice>
    <mc:Fallback xmlns="">
      <p:transition advTm="9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age&#10;&#10;AI-generated content may be incorrect.">
            <a:extLst>
              <a:ext uri="{FF2B5EF4-FFF2-40B4-BE49-F238E27FC236}">
                <a16:creationId xmlns:a16="http://schemas.microsoft.com/office/drawing/2014/main" id="{737ADB36-BF44-BD0E-5FE6-10FCE5979069}"/>
              </a:ext>
            </a:extLst>
          </p:cNvPr>
          <p:cNvPicPr>
            <a:picLocks noChangeAspect="1"/>
          </p:cNvPicPr>
          <p:nvPr/>
        </p:nvPicPr>
        <p:blipFill>
          <a:blip r:embed="rId5"/>
          <a:stretch>
            <a:fillRect/>
          </a:stretch>
        </p:blipFill>
        <p:spPr>
          <a:xfrm>
            <a:off x="3665679" y="577718"/>
            <a:ext cx="4458566" cy="6091670"/>
          </a:xfrm>
          <a:prstGeom prst="rect">
            <a:avLst/>
          </a:prstGeom>
        </p:spPr>
      </p:pic>
      <p:pic>
        <p:nvPicPr>
          <p:cNvPr id="6" name="Video 5">
            <a:hlinkClick r:id="" action="ppaction://media"/>
            <a:extLst>
              <a:ext uri="{FF2B5EF4-FFF2-40B4-BE49-F238E27FC236}">
                <a16:creationId xmlns:a16="http://schemas.microsoft.com/office/drawing/2014/main" id="{136A94DE-33EA-B6C2-0ED7-04EAE731B53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186352" y="4900879"/>
            <a:ext cx="3479327" cy="1957121"/>
          </a:xfrm>
          <a:prstGeom prst="rect">
            <a:avLst/>
          </a:prstGeom>
          <a:ln>
            <a:noFill/>
          </a:ln>
          <a:effectLst>
            <a:softEdge rad="127000"/>
          </a:effectLst>
        </p:spPr>
      </p:pic>
    </p:spTree>
    <p:extLst>
      <p:ext uri="{BB962C8B-B14F-4D97-AF65-F5344CB8AC3E}">
        <p14:creationId xmlns:p14="http://schemas.microsoft.com/office/powerpoint/2010/main" val="348232495"/>
      </p:ext>
    </p:extLst>
  </p:cSld>
  <p:clrMapOvr>
    <a:masterClrMapping/>
  </p:clrMapOvr>
  <mc:AlternateContent xmlns:mc="http://schemas.openxmlformats.org/markup-compatibility/2006" xmlns:p14="http://schemas.microsoft.com/office/powerpoint/2010/main">
    <mc:Choice Requires="p14">
      <p:transition p14:dur="0" advTm="16300"/>
    </mc:Choice>
    <mc:Fallback xmlns="">
      <p:transition advTm="1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2"/>
</p:tagLst>
</file>

<file path=ppt/theme/theme1.xml><?xml version="1.0" encoding="utf-8"?>
<a:theme xmlns:a="http://schemas.openxmlformats.org/drawingml/2006/main" name="Hemisphere">
  <a:themeElements>
    <a:clrScheme name="">
      <a:dk1>
        <a:srgbClr val="000000"/>
      </a:dk1>
      <a:lt1>
        <a:srgbClr val="FFFFFF"/>
      </a:lt1>
      <a:dk2>
        <a:srgbClr val="000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Hemisphe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emispher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mispher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mispher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mispher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misphe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misphe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misphe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emisphere 8">
        <a:dk1>
          <a:srgbClr val="000000"/>
        </a:dk1>
        <a:lt1>
          <a:srgbClr val="FFFFCC"/>
        </a:lt1>
        <a:dk2>
          <a:srgbClr val="660066"/>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B0FEB1ECC4634F8CF478C8A66E838E" ma:contentTypeVersion="0" ma:contentTypeDescription="Create a new document." ma:contentTypeScope="" ma:versionID="2204b5135b98582351840dbc695dd529">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613734-4B06-4B8E-ABAF-CB1718B7DF78}">
  <ds:schemaRefs>
    <ds:schemaRef ds:uri="http://schemas.microsoft.com/sharepoint/v3/contenttype/forms"/>
  </ds:schemaRefs>
</ds:datastoreItem>
</file>

<file path=customXml/itemProps2.xml><?xml version="1.0" encoding="utf-8"?>
<ds:datastoreItem xmlns:ds="http://schemas.openxmlformats.org/officeDocument/2006/customXml" ds:itemID="{DBA8A3FC-DD1D-4014-9C35-072D817CD2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D8BC665-7302-460A-A213-2DAF3B4ABC19}">
  <ds:schemaRefs>
    <ds:schemaRef ds:uri="46591e4a-21e1-4d6c-83e4-0b3ee663d57e"/>
    <ds:schemaRef ds:uri="be363c14-cb70-4dbe-91dc-d5f2fd7c88be"/>
    <ds:schemaRef ds:uri="e8a5ee86-a704-4a64-96fa-f39a4ffd7c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827</Words>
  <Application>Microsoft Office PowerPoint</Application>
  <PresentationFormat>On-screen Show (4:3)</PresentationFormat>
  <Paragraphs>45</Paragraphs>
  <Slides>7</Slides>
  <Notes>7</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Aptos</vt:lpstr>
      <vt:lpstr>Arial</vt:lpstr>
      <vt:lpstr>Calibri</vt:lpstr>
      <vt:lpstr>Comic Sans MS</vt:lpstr>
      <vt:lpstr>Segoe UI</vt:lpstr>
      <vt:lpstr>Hemisphere</vt:lpstr>
      <vt:lpstr> How to use the Primary  Big Book of Ideas and the intervention toolkit</vt:lpstr>
      <vt:lpstr>PowerPoint Presentation</vt:lpstr>
      <vt:lpstr>PowerPoint Presentation</vt:lpstr>
      <vt:lpstr>PowerPoint Presentation</vt:lpstr>
      <vt:lpstr>PowerPoint Presentation</vt:lpstr>
      <vt:lpstr>PowerPoint Presentation</vt:lpstr>
      <vt:lpstr>PowerPoint Presentation</vt:lpstr>
    </vt:vector>
  </TitlesOfParts>
  <Company>Pennine Care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WellComm Toolkit Training</dc:title>
  <dc:creator>Drake Jessica</dc:creator>
  <cp:lastModifiedBy>Ailsa Robinson</cp:lastModifiedBy>
  <cp:revision>13</cp:revision>
  <cp:lastPrinted>2020-02-24T15:30:26Z</cp:lastPrinted>
  <dcterms:created xsi:type="dcterms:W3CDTF">2019-08-07T08:57:14Z</dcterms:created>
  <dcterms:modified xsi:type="dcterms:W3CDTF">2025-06-30T14:20:29Z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0x010100DBB0FEB1ECC4634F8CF478C8A66E838E</vt:lpwstr>
  </property>
  <property fmtid="{D5CDD505-2E9C-101B-9397-08002B2CF9AE}" pid="3" name="Order">
    <vt:r8>56900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