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7"/>
  </p:notesMasterIdLst>
  <p:sldIdLst>
    <p:sldId id="349" r:id="rId5"/>
    <p:sldId id="514" r:id="rId6"/>
  </p:sldIdLst>
  <p:sldSz cx="9144000" cy="6858000" type="screen4x3"/>
  <p:notesSz cx="6810375"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A7EB01A-FB00-BB4D-E2E9-D02E8791073A}" name="Anne-Marie Frost" initials="AF" userId="S::anne-marie.frost@oldham.gov.uk::d83b798f-5810-412c-8267-aee3a15bbc5e" providerId="AD"/>
  <p188:author id="{033AA773-E75E-7FE6-3C31-127ED7245F84}" name="Cathy Radford" initials="CR" userId="272a491c2451c13b"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AB9D"/>
    <a:srgbClr val="5F679E"/>
    <a:srgbClr val="248580"/>
    <a:srgbClr val="F8FCDC"/>
    <a:srgbClr val="F2FA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B155E6-3AB7-D776-610B-546C983B8FCE}" v="43" dt="2025-05-13T09:11:06.2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755" autoAdjust="0"/>
  </p:normalViewPr>
  <p:slideViewPr>
    <p:cSldViewPr snapToGrid="0">
      <p:cViewPr varScale="1">
        <p:scale>
          <a:sx n="57" d="100"/>
          <a:sy n="57" d="100"/>
        </p:scale>
        <p:origin x="1540" y="4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8/10/relationships/authors" Target="authors.xml"/><Relationship Id="rId3" Type="http://schemas.openxmlformats.org/officeDocument/2006/relationships/customXml" Target="../customXml/item3.xml"/><Relationship Id="rId7" Type="http://schemas.openxmlformats.org/officeDocument/2006/relationships/notesMaster" Target="notesMasters/notesMaster1.xml"/><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712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7636" y="0"/>
            <a:ext cx="2951163" cy="497126"/>
          </a:xfrm>
          <a:prstGeom prst="rect">
            <a:avLst/>
          </a:prstGeom>
        </p:spPr>
        <p:txBody>
          <a:bodyPr vert="horz" lIns="91440" tIns="45720" rIns="91440" bIns="45720" rtlCol="0"/>
          <a:lstStyle>
            <a:lvl1pPr algn="r">
              <a:defRPr sz="1200"/>
            </a:lvl1pPr>
          </a:lstStyle>
          <a:p>
            <a:fld id="{3F0CFA94-61FF-41A6-9F46-4D00A9B5F9E0}" type="datetimeFigureOut">
              <a:rPr lang="en-GB" smtClean="0"/>
              <a:t>30/06/2025</a:t>
            </a:fld>
            <a:endParaRPr lang="en-GB"/>
          </a:p>
        </p:txBody>
      </p:sp>
      <p:sp>
        <p:nvSpPr>
          <p:cNvPr id="4" name="Slide Image Placeholder 3"/>
          <p:cNvSpPr>
            <a:spLocks noGrp="1" noRot="1" noChangeAspect="1"/>
          </p:cNvSpPr>
          <p:nvPr>
            <p:ph type="sldImg" idx="2"/>
          </p:nvPr>
        </p:nvSpPr>
        <p:spPr>
          <a:xfrm>
            <a:off x="920750" y="746125"/>
            <a:ext cx="4968875" cy="37274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1038" y="4722694"/>
            <a:ext cx="5448300" cy="447413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3662"/>
            <a:ext cx="2951163" cy="497126"/>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7636" y="9443662"/>
            <a:ext cx="2951163" cy="497126"/>
          </a:xfrm>
          <a:prstGeom prst="rect">
            <a:avLst/>
          </a:prstGeom>
        </p:spPr>
        <p:txBody>
          <a:bodyPr vert="horz" lIns="91440" tIns="45720" rIns="91440" bIns="45720" rtlCol="0" anchor="b"/>
          <a:lstStyle>
            <a:lvl1pPr algn="r">
              <a:defRPr sz="1200"/>
            </a:lvl1pPr>
          </a:lstStyle>
          <a:p>
            <a:fld id="{5B00F9E7-44DC-4E17-B1C8-3F2188879203}" type="slidenum">
              <a:rPr lang="en-GB" smtClean="0"/>
              <a:t>‹#›</a:t>
            </a:fld>
            <a:endParaRPr lang="en-GB"/>
          </a:p>
        </p:txBody>
      </p:sp>
    </p:spTree>
    <p:extLst>
      <p:ext uri="{BB962C8B-B14F-4D97-AF65-F5344CB8AC3E}">
        <p14:creationId xmlns:p14="http://schemas.microsoft.com/office/powerpoint/2010/main" val="2450080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800" b="0" i="0" dirty="0">
                <a:solidFill>
                  <a:srgbClr val="000000"/>
                </a:solidFill>
                <a:effectLst/>
                <a:latin typeface="Aptos"/>
              </a:rPr>
              <a:t> </a:t>
            </a:r>
            <a:r>
              <a:rPr lang="en-GB" dirty="0" err="1">
                <a:solidFill>
                  <a:srgbClr val="000000"/>
                </a:solidFill>
              </a:rPr>
              <a:t>WellComm</a:t>
            </a:r>
            <a:r>
              <a:rPr lang="en-GB" dirty="0">
                <a:solidFill>
                  <a:srgbClr val="000000"/>
                </a:solidFill>
              </a:rPr>
              <a:t> is a screening toolkit providing a profile of strengths and areas of need based on English language developmental norms.   </a:t>
            </a:r>
          </a:p>
          <a:p>
            <a:r>
              <a:rPr lang="en-GB" dirty="0">
                <a:solidFill>
                  <a:srgbClr val="000000"/>
                </a:solidFill>
              </a:rPr>
              <a:t>This means there are a few things we must be mindful of when using and interpreting </a:t>
            </a:r>
            <a:r>
              <a:rPr lang="en-GB" dirty="0" err="1">
                <a:solidFill>
                  <a:srgbClr val="000000"/>
                </a:solidFill>
              </a:rPr>
              <a:t>WellComm</a:t>
            </a:r>
            <a:r>
              <a:rPr lang="en-GB" dirty="0">
                <a:solidFill>
                  <a:srgbClr val="000000"/>
                </a:solidFill>
              </a:rPr>
              <a:t> with children who are multilingual and where English may be their second, third or even fourth language. </a:t>
            </a:r>
          </a:p>
          <a:p>
            <a:r>
              <a:rPr lang="en-GB" dirty="0">
                <a:solidFill>
                  <a:srgbClr val="000000"/>
                </a:solidFill>
              </a:rPr>
              <a:t>Firstly: we need to be aware of all the languages the child is exposed to. It is important to speak to parents and find out what languages are spoken at home, what languages are important for their child to learn and if they have any concerns or worries about their child’s language development in their home language. It is important to make observations, discuss with family and explore a child’s skills holistically to gain a more accurate picture.</a:t>
            </a:r>
            <a:endParaRPr lang="en-GB" dirty="0">
              <a:solidFill>
                <a:srgbClr val="000000"/>
              </a:solidFill>
              <a:ea typeface="Calibri"/>
              <a:cs typeface="Calibri"/>
            </a:endParaRPr>
          </a:p>
          <a:p>
            <a:r>
              <a:rPr lang="en-GB" dirty="0">
                <a:solidFill>
                  <a:srgbClr val="000000"/>
                </a:solidFill>
              </a:rPr>
              <a:t>Secondly: when screening a multilingual child: If screening in English this will give you an insight into the child’s developing English language development. If you are delivering the assessment in a language other than English it is important to be aware that some tested items may not translate directly into other languages. </a:t>
            </a:r>
          </a:p>
          <a:p>
            <a:r>
              <a:rPr lang="en-GB" dirty="0">
                <a:solidFill>
                  <a:srgbClr val="000000"/>
                </a:solidFill>
              </a:rPr>
              <a:t> </a:t>
            </a:r>
          </a:p>
          <a:p>
            <a:r>
              <a:rPr lang="en-GB" dirty="0">
                <a:solidFill>
                  <a:srgbClr val="000000"/>
                </a:solidFill>
              </a:rPr>
              <a:t>Different languages have different rules and so typical developmental norms will vary, for example use of gender specific pronouns (like he/she etc) may exist in English but in some languages they do not, OR, information carrying words or key word levels in an instruction or sentence if given in English may not be the same as if the sentence was given in another language.  </a:t>
            </a:r>
            <a:endParaRPr lang="en-GB" dirty="0">
              <a:solidFill>
                <a:srgbClr val="000000"/>
              </a:solidFill>
              <a:ea typeface="Calibri"/>
              <a:cs typeface="Calibri"/>
            </a:endParaRPr>
          </a:p>
          <a:p>
            <a:r>
              <a:rPr lang="en-GB" dirty="0">
                <a:solidFill>
                  <a:srgbClr val="000000"/>
                </a:solidFill>
              </a:rPr>
              <a:t>Additionally the vocabulary someone is exposed to can be culturally influenced and things like idioms such as ‘it’s raining cats and dogs’ or ‘under the weather’ are culturally bound expressions which when translated may not carry the same meaning. This is why it is important to gather information about the child’s home language skills through discussion with family.</a:t>
            </a:r>
            <a:endParaRPr lang="en-GB" dirty="0">
              <a:solidFill>
                <a:srgbClr val="000000"/>
              </a:solidFill>
              <a:ea typeface="Calibri"/>
              <a:cs typeface="Calibri"/>
            </a:endParaRPr>
          </a:p>
          <a:p>
            <a:r>
              <a:rPr lang="en-GB" dirty="0">
                <a:solidFill>
                  <a:srgbClr val="000000"/>
                </a:solidFill>
              </a:rPr>
              <a:t>If you do plan on translating </a:t>
            </a:r>
            <a:r>
              <a:rPr lang="en-GB" dirty="0" err="1">
                <a:solidFill>
                  <a:srgbClr val="000000"/>
                </a:solidFill>
              </a:rPr>
              <a:t>WellComm</a:t>
            </a:r>
            <a:r>
              <a:rPr lang="en-GB" dirty="0">
                <a:solidFill>
                  <a:srgbClr val="000000"/>
                </a:solidFill>
              </a:rPr>
              <a:t>, you may have staff that speak the child’s home language or you may want to source an external interpreter. It is not recommended to ask family members to translate for you.</a:t>
            </a:r>
          </a:p>
          <a:p>
            <a:pPr algn="l"/>
            <a:endParaRPr lang="en-GB" sz="1800" b="0" i="0" dirty="0">
              <a:solidFill>
                <a:srgbClr val="000000"/>
              </a:solidFill>
              <a:effectLst/>
              <a:latin typeface="Aptos"/>
              <a:cs typeface="Segoe UI"/>
            </a:endParaRPr>
          </a:p>
        </p:txBody>
      </p:sp>
      <p:sp>
        <p:nvSpPr>
          <p:cNvPr id="4" name="Slide Number Placeholder 3"/>
          <p:cNvSpPr>
            <a:spLocks noGrp="1"/>
          </p:cNvSpPr>
          <p:nvPr>
            <p:ph type="sldNum" sz="quarter" idx="5"/>
          </p:nvPr>
        </p:nvSpPr>
        <p:spPr/>
        <p:txBody>
          <a:bodyPr/>
          <a:lstStyle/>
          <a:p>
            <a:fld id="{5B00F9E7-44DC-4E17-B1C8-3F2188879203}" type="slidenum">
              <a:rPr lang="en-GB" smtClean="0"/>
              <a:t>1</a:t>
            </a:fld>
            <a:endParaRPr lang="en-GB"/>
          </a:p>
        </p:txBody>
      </p:sp>
    </p:spTree>
    <p:extLst>
      <p:ext uri="{BB962C8B-B14F-4D97-AF65-F5344CB8AC3E}">
        <p14:creationId xmlns:p14="http://schemas.microsoft.com/office/powerpoint/2010/main" val="19393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 name="PlaceHolder 1"/>
          <p:cNvSpPr>
            <a:spLocks noGrp="1" noRot="1" noChangeAspect="1"/>
          </p:cNvSpPr>
          <p:nvPr>
            <p:ph type="sldImg"/>
          </p:nvPr>
        </p:nvSpPr>
        <p:spPr>
          <a:xfrm>
            <a:off x="1192213" y="1243013"/>
            <a:ext cx="4471987" cy="3354387"/>
          </a:xfrm>
          <a:prstGeom prst="rect">
            <a:avLst/>
          </a:prstGeom>
          <a:ln w="0">
            <a:noFill/>
          </a:ln>
        </p:spPr>
      </p:sp>
      <p:sp>
        <p:nvSpPr>
          <p:cNvPr id="697" name="PlaceHolder 2"/>
          <p:cNvSpPr>
            <a:spLocks noGrp="1"/>
          </p:cNvSpPr>
          <p:nvPr>
            <p:ph type="body"/>
          </p:nvPr>
        </p:nvSpPr>
        <p:spPr>
          <a:xfrm>
            <a:off x="685503" y="4786069"/>
            <a:ext cx="5485330" cy="3914718"/>
          </a:xfrm>
          <a:prstGeom prst="rect">
            <a:avLst/>
          </a:prstGeom>
          <a:noFill/>
          <a:ln w="0">
            <a:noFill/>
          </a:ln>
        </p:spPr>
        <p:txBody>
          <a:bodyPr lIns="0" tIns="0" rIns="0" bIns="0" anchor="t">
            <a:noAutofit/>
          </a:bodyPr>
          <a:lstStyle/>
          <a:p>
            <a:pPr marL="285750" indent="-285750">
              <a:buFont typeface="Arial"/>
              <a:buChar char="•"/>
            </a:pPr>
            <a:r>
              <a:rPr lang="en-GB" i="1" spc="-1" dirty="0">
                <a:solidFill>
                  <a:srgbClr val="000000"/>
                </a:solidFill>
              </a:rPr>
              <a:t>Can be translated into Punjabi, Urdu, </a:t>
            </a:r>
            <a:r>
              <a:rPr lang="en-GB" i="1" spc="-1" dirty="0" err="1">
                <a:solidFill>
                  <a:srgbClr val="000000"/>
                </a:solidFill>
              </a:rPr>
              <a:t>Gujurati</a:t>
            </a:r>
            <a:r>
              <a:rPr lang="en-GB" i="1" spc="-1" dirty="0">
                <a:solidFill>
                  <a:srgbClr val="000000"/>
                </a:solidFill>
              </a:rPr>
              <a:t> and Bengali up to Section 5</a:t>
            </a:r>
            <a:endParaRPr lang="en-GB" spc="-1" dirty="0">
              <a:solidFill>
                <a:srgbClr val="000000"/>
              </a:solidFill>
            </a:endParaRPr>
          </a:p>
          <a:p>
            <a:pPr marL="285750" indent="-285750">
              <a:buFont typeface="Arial"/>
              <a:buChar char="•"/>
            </a:pPr>
            <a:r>
              <a:rPr lang="en-GB" i="1" spc="-1" dirty="0">
                <a:solidFill>
                  <a:srgbClr val="000000"/>
                </a:solidFill>
              </a:rPr>
              <a:t>Can be translated into Polish, Latvian and Bulgarian up to Section 3</a:t>
            </a:r>
            <a:endParaRPr lang="en-GB" spc="-1" dirty="0">
              <a:solidFill>
                <a:srgbClr val="000000"/>
              </a:solidFill>
            </a:endParaRPr>
          </a:p>
          <a:p>
            <a:r>
              <a:rPr lang="en-GB" spc="-1" dirty="0">
                <a:solidFill>
                  <a:srgbClr val="000000"/>
                </a:solidFill>
              </a:rPr>
              <a:t>Interpreting </a:t>
            </a:r>
            <a:r>
              <a:rPr lang="en-GB" spc="-1" dirty="0" err="1">
                <a:solidFill>
                  <a:srgbClr val="000000"/>
                </a:solidFill>
              </a:rPr>
              <a:t>WellComm</a:t>
            </a:r>
            <a:r>
              <a:rPr lang="en-GB" spc="-1" dirty="0">
                <a:solidFill>
                  <a:srgbClr val="000000"/>
                </a:solidFill>
              </a:rPr>
              <a:t>:</a:t>
            </a:r>
          </a:p>
          <a:p>
            <a:r>
              <a:rPr lang="en-GB" spc="-1" dirty="0">
                <a:solidFill>
                  <a:srgbClr val="000000"/>
                </a:solidFill>
              </a:rPr>
              <a:t>It is helpful to be aware that children may not always respond in the same language they are assessed in and may use a mixture of their languages for example you may assess and ask them the questions in Urdu but they may respond in English or vice versa, this is fine and a typical part of being multilingual.</a:t>
            </a:r>
          </a:p>
          <a:p>
            <a:r>
              <a:rPr lang="en-GB" spc="-1" dirty="0">
                <a:solidFill>
                  <a:srgbClr val="000000"/>
                </a:solidFill>
              </a:rPr>
              <a:t>When interpreting </a:t>
            </a:r>
            <a:r>
              <a:rPr lang="en-GB" spc="-1" dirty="0" err="1">
                <a:solidFill>
                  <a:srgbClr val="000000"/>
                </a:solidFill>
              </a:rPr>
              <a:t>WellComm</a:t>
            </a:r>
            <a:r>
              <a:rPr lang="en-GB" spc="-1" dirty="0">
                <a:solidFill>
                  <a:srgbClr val="000000"/>
                </a:solidFill>
              </a:rPr>
              <a:t> scores, if the </a:t>
            </a:r>
            <a:r>
              <a:rPr lang="en-GB" spc="-1" dirty="0" err="1">
                <a:solidFill>
                  <a:srgbClr val="000000"/>
                </a:solidFill>
              </a:rPr>
              <a:t>WellComm</a:t>
            </a:r>
            <a:r>
              <a:rPr lang="en-GB" spc="-1" dirty="0">
                <a:solidFill>
                  <a:srgbClr val="000000"/>
                </a:solidFill>
              </a:rPr>
              <a:t> has been delivered in English, this will give a profile of that child’s progress with their English language development and an insight into their readiness to learn language. If translated, not all items will translate, typical developmental norms are not the same across languages and therefore not all items can be scored.</a:t>
            </a:r>
          </a:p>
          <a:p>
            <a:r>
              <a:rPr lang="en-GB" spc="-1" dirty="0">
                <a:solidFill>
                  <a:srgbClr val="000000"/>
                </a:solidFill>
              </a:rPr>
              <a:t>Therefore, in summary, when used with multilingual children the </a:t>
            </a:r>
            <a:r>
              <a:rPr lang="en-GB" spc="-1" dirty="0" err="1">
                <a:solidFill>
                  <a:srgbClr val="000000"/>
                </a:solidFill>
              </a:rPr>
              <a:t>WellComm</a:t>
            </a:r>
            <a:r>
              <a:rPr lang="en-GB" spc="-1" dirty="0">
                <a:solidFill>
                  <a:srgbClr val="000000"/>
                </a:solidFill>
              </a:rPr>
              <a:t> can still support in providing a profile of a child’s English language skills and the child’s capacity to learn language however we must be mindful of the differences in languages and that it may not be a precise representation of ALL their language skills.</a:t>
            </a:r>
          </a:p>
          <a:p>
            <a:r>
              <a:rPr lang="en-GB" spc="-1" dirty="0">
                <a:solidFill>
                  <a:srgbClr val="000000"/>
                </a:solidFill>
              </a:rPr>
              <a:t>Finally - multilingualism is an asset and provides a multitude of opportunities, parents should be encouraged to speak the languages they are most confident and comfortable in and provide plenty of opportunities for their child to hear and interact with them. </a:t>
            </a:r>
          </a:p>
          <a:p>
            <a:endParaRPr lang="en-GB" sz="1700" spc="-1" dirty="0">
              <a:solidFill>
                <a:srgbClr val="000000"/>
              </a:solidFill>
              <a:latin typeface="Arial"/>
              <a:cs typeface="Arial"/>
            </a:endParaRPr>
          </a:p>
        </p:txBody>
      </p:sp>
      <p:sp>
        <p:nvSpPr>
          <p:cNvPr id="698" name="PlaceHolder 3"/>
          <p:cNvSpPr>
            <a:spLocks noGrp="1"/>
          </p:cNvSpPr>
          <p:nvPr>
            <p:ph type="sldNum" idx="40"/>
          </p:nvPr>
        </p:nvSpPr>
        <p:spPr>
          <a:xfrm>
            <a:off x="3884081" y="9446560"/>
            <a:ext cx="2970948" cy="497293"/>
          </a:xfrm>
          <a:prstGeom prst="rect">
            <a:avLst/>
          </a:prstGeom>
          <a:noFill/>
          <a:ln w="0">
            <a:noFill/>
          </a:ln>
        </p:spPr>
        <p:txBody>
          <a:bodyPr lIns="0" tIns="0" rIns="0" bIns="0" anchor="b">
            <a:noAutofit/>
          </a:bodyPr>
          <a:lstStyle>
            <a:lvl1pPr indent="0" algn="r">
              <a:lnSpc>
                <a:spcPct val="100000"/>
              </a:lnSpc>
              <a:buNone/>
              <a:tabLst>
                <a:tab pos="0" algn="l"/>
              </a:tabLst>
              <a:defRPr lang="en-GB" sz="1100" b="0" strike="noStrike" spc="-1">
                <a:solidFill>
                  <a:srgbClr val="000000"/>
                </a:solidFill>
                <a:latin typeface="Times New Roman"/>
                <a:ea typeface="+mn-ea"/>
              </a:defRPr>
            </a:lvl1pPr>
          </a:lstStyle>
          <a:p>
            <a:fld id="{CE789C53-995A-4611-B19F-471EAAB678D5}" type="slidenum">
              <a:rPr lang="en-GB"/>
              <a:pPr/>
              <a:t>2</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2" descr="Y:\Oldham\Implementation\Templates\PowerPoint\Slug.jpg">
            <a:extLst>
              <a:ext uri="{FF2B5EF4-FFF2-40B4-BE49-F238E27FC236}">
                <a16:creationId xmlns:a16="http://schemas.microsoft.com/office/drawing/2014/main" id="{FEF9D2D7-5109-4593-A37D-3ED06480B36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04800" y="271463"/>
            <a:ext cx="8534400"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6" descr="Y:\Oldham\Master logos &amp; palettes\Oldham Partnership\Jpegs\OldhamPartner_RGB.jpg">
            <a:extLst>
              <a:ext uri="{FF2B5EF4-FFF2-40B4-BE49-F238E27FC236}">
                <a16:creationId xmlns:a16="http://schemas.microsoft.com/office/drawing/2014/main" id="{33AA4E38-522B-4473-9151-1D8151AAB31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35813" y="4664075"/>
            <a:ext cx="1627187"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0" name="Rectangle 2">
            <a:extLst>
              <a:ext uri="{FF2B5EF4-FFF2-40B4-BE49-F238E27FC236}">
                <a16:creationId xmlns:a16="http://schemas.microsoft.com/office/drawing/2014/main" id="{CD99F51C-E284-4305-9BCD-30FAEA847170}"/>
              </a:ext>
            </a:extLst>
          </p:cNvPr>
          <p:cNvSpPr>
            <a:spLocks noGrp="1" noChangeArrowheads="1"/>
          </p:cNvSpPr>
          <p:nvPr>
            <p:ph type="ctrTitle"/>
          </p:nvPr>
        </p:nvSpPr>
        <p:spPr>
          <a:xfrm>
            <a:off x="611188" y="1676400"/>
            <a:ext cx="7772400" cy="1295400"/>
          </a:xfrm>
        </p:spPr>
        <p:txBody>
          <a:bodyPr/>
          <a:lstStyle>
            <a:lvl1pPr>
              <a:lnSpc>
                <a:spcPct val="90000"/>
              </a:lnSpc>
              <a:defRPr sz="4100">
                <a:solidFill>
                  <a:srgbClr val="616365"/>
                </a:solidFill>
              </a:defRPr>
            </a:lvl1pPr>
          </a:lstStyle>
          <a:p>
            <a:pPr lvl="0"/>
            <a:r>
              <a:rPr lang="en-GB" altLang="en-US" noProof="0"/>
              <a:t>Click to edit master title style</a:t>
            </a:r>
            <a:br>
              <a:rPr lang="en-GB" altLang="en-US" noProof="0"/>
            </a:br>
            <a:endParaRPr lang="en-GB" altLang="en-US" noProof="0"/>
          </a:p>
        </p:txBody>
      </p:sp>
      <p:sp>
        <p:nvSpPr>
          <p:cNvPr id="78851" name="Rectangle 3">
            <a:extLst>
              <a:ext uri="{FF2B5EF4-FFF2-40B4-BE49-F238E27FC236}">
                <a16:creationId xmlns:a16="http://schemas.microsoft.com/office/drawing/2014/main" id="{2BFFBCB8-A8E5-4640-BAD0-48A50C9C253A}"/>
              </a:ext>
            </a:extLst>
          </p:cNvPr>
          <p:cNvSpPr>
            <a:spLocks noGrp="1" noChangeArrowheads="1"/>
          </p:cNvSpPr>
          <p:nvPr>
            <p:ph type="subTitle" idx="1"/>
          </p:nvPr>
        </p:nvSpPr>
        <p:spPr>
          <a:xfrm>
            <a:off x="611188" y="3048000"/>
            <a:ext cx="7696200" cy="1295400"/>
          </a:xfrm>
        </p:spPr>
        <p:txBody>
          <a:bodyPr/>
          <a:lstStyle>
            <a:lvl1pPr marL="0" indent="0">
              <a:spcBef>
                <a:spcPct val="0"/>
              </a:spcBef>
              <a:buFontTx/>
              <a:buNone/>
              <a:defRPr/>
            </a:lvl1pPr>
          </a:lstStyle>
          <a:p>
            <a:pPr lvl="0"/>
            <a:r>
              <a:rPr lang="en-GB" altLang="en-US" noProof="0"/>
              <a:t>Click to edit master subtitle style</a:t>
            </a:r>
          </a:p>
          <a:p>
            <a:pPr lvl="0"/>
            <a:endParaRPr lang="en-GB" altLang="en-US" noProof="0"/>
          </a:p>
        </p:txBody>
      </p:sp>
    </p:spTree>
    <p:extLst>
      <p:ext uri="{BB962C8B-B14F-4D97-AF65-F5344CB8AC3E}">
        <p14:creationId xmlns:p14="http://schemas.microsoft.com/office/powerpoint/2010/main" val="247324076"/>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C9CCB-865B-4EE0-A37A-B7CAE5B9353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BEBD4B8-9D63-43B3-97AC-A8D6DBAD75B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03890065"/>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01C74D-16AD-48D6-ACA2-BADC11933478}"/>
              </a:ext>
            </a:extLst>
          </p:cNvPr>
          <p:cNvSpPr>
            <a:spLocks noGrp="1"/>
          </p:cNvSpPr>
          <p:nvPr>
            <p:ph type="title" orient="vert"/>
          </p:nvPr>
        </p:nvSpPr>
        <p:spPr>
          <a:xfrm>
            <a:off x="6440488" y="719138"/>
            <a:ext cx="1943100" cy="5302250"/>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6DE56D4-DED4-4116-968C-9763D2E8BA40}"/>
              </a:ext>
            </a:extLst>
          </p:cNvPr>
          <p:cNvSpPr>
            <a:spLocks noGrp="1"/>
          </p:cNvSpPr>
          <p:nvPr>
            <p:ph type="body" orient="vert" idx="1"/>
          </p:nvPr>
        </p:nvSpPr>
        <p:spPr>
          <a:xfrm>
            <a:off x="611188" y="719138"/>
            <a:ext cx="5676900" cy="53022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80212028"/>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FEF7E-AB43-42BC-B7CF-15E470A1C22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D9A348C-A292-439D-9FDA-7A1D10A62BA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65130731"/>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3BAA5-D5B1-47F3-BE03-D66074AA7BF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05DB454-13A1-495D-9DFD-CE299A0A8193}"/>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2293423576"/>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D4C03-DB78-486E-B89C-E7E2197E2F8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EDFBB98-21CF-4101-A5F3-DBABC59AFA92}"/>
              </a:ext>
            </a:extLst>
          </p:cNvPr>
          <p:cNvSpPr>
            <a:spLocks noGrp="1"/>
          </p:cNvSpPr>
          <p:nvPr>
            <p:ph sz="half" idx="1"/>
          </p:nvPr>
        </p:nvSpPr>
        <p:spPr>
          <a:xfrm>
            <a:off x="611188" y="1906588"/>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4F46A3C-035D-4A2B-92E7-85CD282D73BD}"/>
              </a:ext>
            </a:extLst>
          </p:cNvPr>
          <p:cNvSpPr>
            <a:spLocks noGrp="1"/>
          </p:cNvSpPr>
          <p:nvPr>
            <p:ph sz="half" idx="2"/>
          </p:nvPr>
        </p:nvSpPr>
        <p:spPr>
          <a:xfrm>
            <a:off x="4573588" y="1906588"/>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3468401"/>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CE2F0-CF99-4D51-B9C8-2070E64DD834}"/>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E5184CE-0378-4FE8-9562-0F04148120D7}"/>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5B01F9-18C5-4666-8959-57926ABF9C62}"/>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7E9A0DA-4C79-4970-A14A-9E10B83E739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0722C88-ADCA-4F3F-B303-A88A410C0B45}"/>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975055"/>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B56C9-1A2A-4673-BDC4-62091A775BDF}"/>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091882230"/>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6002963"/>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6B6F9-9616-4D95-AE5F-120B1FC56E6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298209F-DE34-4794-9C07-441C37F174C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0191588-0739-4A5E-8DED-52BC2EDB627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378507316"/>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F22E5-E6FC-4E1E-8702-E958805900E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2197166-1C57-414D-98F1-2FA402DD237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a:extLst>
              <a:ext uri="{FF2B5EF4-FFF2-40B4-BE49-F238E27FC236}">
                <a16:creationId xmlns:a16="http://schemas.microsoft.com/office/drawing/2014/main" id="{71418ED6-CAA7-4E29-B7C9-B6E601D83D5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418632336"/>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CDC"/>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588FE7B-E680-4E38-8523-550D1BBE1336}"/>
              </a:ext>
            </a:extLst>
          </p:cNvPr>
          <p:cNvSpPr>
            <a:spLocks noGrp="1" noChangeArrowheads="1"/>
          </p:cNvSpPr>
          <p:nvPr>
            <p:ph type="title"/>
          </p:nvPr>
        </p:nvSpPr>
        <p:spPr bwMode="auto">
          <a:xfrm>
            <a:off x="611188" y="719138"/>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F553B3E3-ABE1-4F7B-8CD6-9A9B8166AE95}"/>
              </a:ext>
            </a:extLst>
          </p:cNvPr>
          <p:cNvSpPr>
            <a:spLocks noGrp="1" noChangeArrowheads="1"/>
          </p:cNvSpPr>
          <p:nvPr>
            <p:ph type="body" idx="1"/>
          </p:nvPr>
        </p:nvSpPr>
        <p:spPr bwMode="auto">
          <a:xfrm>
            <a:off x="611188" y="1906588"/>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Line 14">
            <a:extLst>
              <a:ext uri="{FF2B5EF4-FFF2-40B4-BE49-F238E27FC236}">
                <a16:creationId xmlns:a16="http://schemas.microsoft.com/office/drawing/2014/main" id="{A178C498-3638-419B-863A-72FE0883953D}"/>
              </a:ext>
            </a:extLst>
          </p:cNvPr>
          <p:cNvSpPr>
            <a:spLocks noChangeShapeType="1"/>
          </p:cNvSpPr>
          <p:nvPr userDrawn="1"/>
        </p:nvSpPr>
        <p:spPr bwMode="auto">
          <a:xfrm>
            <a:off x="609600" y="609600"/>
            <a:ext cx="7772400" cy="0"/>
          </a:xfrm>
          <a:prstGeom prst="line">
            <a:avLst/>
          </a:prstGeom>
          <a:noFill/>
          <a:ln w="19050">
            <a:solidFill>
              <a:srgbClr val="00B3B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2142201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wipe dir="r"/>
  </p:transition>
  <p:txStyles>
    <p:titleStyle>
      <a:lvl1pPr algn="l" rtl="0" eaLnBrk="0" fontAlgn="base" hangingPunct="0">
        <a:spcBef>
          <a:spcPct val="0"/>
        </a:spcBef>
        <a:spcAft>
          <a:spcPct val="0"/>
        </a:spcAft>
        <a:defRPr sz="3000" kern="1200">
          <a:solidFill>
            <a:srgbClr val="00B3BE"/>
          </a:solidFill>
          <a:latin typeface="+mj-lt"/>
          <a:ea typeface="+mj-ea"/>
          <a:cs typeface="+mj-cs"/>
        </a:defRPr>
      </a:lvl1pPr>
      <a:lvl2pPr algn="l" rtl="0" eaLnBrk="0" fontAlgn="base" hangingPunct="0">
        <a:spcBef>
          <a:spcPct val="0"/>
        </a:spcBef>
        <a:spcAft>
          <a:spcPct val="0"/>
        </a:spcAft>
        <a:defRPr sz="3000">
          <a:solidFill>
            <a:srgbClr val="00B3BE"/>
          </a:solidFill>
          <a:latin typeface="Arial" panose="020B0604020202020204" pitchFamily="34" charset="0"/>
        </a:defRPr>
      </a:lvl2pPr>
      <a:lvl3pPr algn="l" rtl="0" eaLnBrk="0" fontAlgn="base" hangingPunct="0">
        <a:spcBef>
          <a:spcPct val="0"/>
        </a:spcBef>
        <a:spcAft>
          <a:spcPct val="0"/>
        </a:spcAft>
        <a:defRPr sz="3000">
          <a:solidFill>
            <a:srgbClr val="00B3BE"/>
          </a:solidFill>
          <a:latin typeface="Arial" panose="020B0604020202020204" pitchFamily="34" charset="0"/>
        </a:defRPr>
      </a:lvl3pPr>
      <a:lvl4pPr algn="l" rtl="0" eaLnBrk="0" fontAlgn="base" hangingPunct="0">
        <a:spcBef>
          <a:spcPct val="0"/>
        </a:spcBef>
        <a:spcAft>
          <a:spcPct val="0"/>
        </a:spcAft>
        <a:defRPr sz="3000">
          <a:solidFill>
            <a:srgbClr val="00B3BE"/>
          </a:solidFill>
          <a:latin typeface="Arial" panose="020B0604020202020204" pitchFamily="34" charset="0"/>
        </a:defRPr>
      </a:lvl4pPr>
      <a:lvl5pPr algn="l" rtl="0" eaLnBrk="0" fontAlgn="base" hangingPunct="0">
        <a:spcBef>
          <a:spcPct val="0"/>
        </a:spcBef>
        <a:spcAft>
          <a:spcPct val="0"/>
        </a:spcAft>
        <a:defRPr sz="3000">
          <a:solidFill>
            <a:srgbClr val="00B3BE"/>
          </a:solidFill>
          <a:latin typeface="Arial" panose="020B0604020202020204" pitchFamily="34" charset="0"/>
        </a:defRPr>
      </a:lvl5pPr>
      <a:lvl6pPr marL="457200" algn="l" rtl="0" fontAlgn="base">
        <a:spcBef>
          <a:spcPct val="0"/>
        </a:spcBef>
        <a:spcAft>
          <a:spcPct val="0"/>
        </a:spcAft>
        <a:defRPr sz="3000">
          <a:solidFill>
            <a:srgbClr val="00B3BE"/>
          </a:solidFill>
          <a:latin typeface="Arial" panose="020B0604020202020204" pitchFamily="34" charset="0"/>
        </a:defRPr>
      </a:lvl6pPr>
      <a:lvl7pPr marL="914400" algn="l" rtl="0" fontAlgn="base">
        <a:spcBef>
          <a:spcPct val="0"/>
        </a:spcBef>
        <a:spcAft>
          <a:spcPct val="0"/>
        </a:spcAft>
        <a:defRPr sz="3000">
          <a:solidFill>
            <a:srgbClr val="00B3BE"/>
          </a:solidFill>
          <a:latin typeface="Arial" panose="020B0604020202020204" pitchFamily="34" charset="0"/>
        </a:defRPr>
      </a:lvl7pPr>
      <a:lvl8pPr marL="1371600" algn="l" rtl="0" fontAlgn="base">
        <a:spcBef>
          <a:spcPct val="0"/>
        </a:spcBef>
        <a:spcAft>
          <a:spcPct val="0"/>
        </a:spcAft>
        <a:defRPr sz="3000">
          <a:solidFill>
            <a:srgbClr val="00B3BE"/>
          </a:solidFill>
          <a:latin typeface="Arial" panose="020B0604020202020204" pitchFamily="34" charset="0"/>
        </a:defRPr>
      </a:lvl8pPr>
      <a:lvl9pPr marL="1828800" algn="l" rtl="0" fontAlgn="base">
        <a:spcBef>
          <a:spcPct val="0"/>
        </a:spcBef>
        <a:spcAft>
          <a:spcPct val="0"/>
        </a:spcAft>
        <a:defRPr sz="3000">
          <a:solidFill>
            <a:srgbClr val="00B3BE"/>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2400" kern="1200">
          <a:solidFill>
            <a:srgbClr val="616365"/>
          </a:solidFill>
          <a:latin typeface="+mn-lt"/>
          <a:ea typeface="+mn-ea"/>
          <a:cs typeface="+mn-cs"/>
        </a:defRPr>
      </a:lvl1pPr>
      <a:lvl2pPr marL="742950" indent="-285750" algn="l" rtl="0" eaLnBrk="0" fontAlgn="base" hangingPunct="0">
        <a:spcBef>
          <a:spcPct val="20000"/>
        </a:spcBef>
        <a:spcAft>
          <a:spcPct val="0"/>
        </a:spcAft>
        <a:buChar char="–"/>
        <a:defRPr sz="2000" kern="1200">
          <a:solidFill>
            <a:srgbClr val="616365"/>
          </a:solidFill>
          <a:latin typeface="+mn-lt"/>
          <a:ea typeface="+mn-ea"/>
          <a:cs typeface="+mn-cs"/>
        </a:defRPr>
      </a:lvl2pPr>
      <a:lvl3pPr marL="1143000" indent="-228600" algn="l" rtl="0" eaLnBrk="0" fontAlgn="base" hangingPunct="0">
        <a:spcBef>
          <a:spcPct val="20000"/>
        </a:spcBef>
        <a:spcAft>
          <a:spcPct val="0"/>
        </a:spcAft>
        <a:buChar char="•"/>
        <a:defRPr kern="1200">
          <a:solidFill>
            <a:srgbClr val="616365"/>
          </a:solidFill>
          <a:latin typeface="+mn-lt"/>
          <a:ea typeface="+mn-ea"/>
          <a:cs typeface="+mn-cs"/>
        </a:defRPr>
      </a:lvl3pPr>
      <a:lvl4pPr marL="1600200" indent="-228600" algn="l" rtl="0" eaLnBrk="0" fontAlgn="base" hangingPunct="0">
        <a:spcBef>
          <a:spcPct val="20000"/>
        </a:spcBef>
        <a:spcAft>
          <a:spcPct val="0"/>
        </a:spcAft>
        <a:buChar char="–"/>
        <a:defRPr kern="1200">
          <a:solidFill>
            <a:srgbClr val="616365"/>
          </a:solidFill>
          <a:latin typeface="+mn-lt"/>
          <a:ea typeface="+mn-ea"/>
          <a:cs typeface="+mn-cs"/>
        </a:defRPr>
      </a:lvl4pPr>
      <a:lvl5pPr marL="2057400" indent="-228600" algn="l" rtl="0" eaLnBrk="0" fontAlgn="base" hangingPunct="0">
        <a:spcBef>
          <a:spcPct val="20000"/>
        </a:spcBef>
        <a:spcAft>
          <a:spcPct val="0"/>
        </a:spcAft>
        <a:buChar char="»"/>
        <a:defRPr sz="1600" kern="1200">
          <a:solidFill>
            <a:srgbClr val="61636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4.png"/><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pn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rgbClr val="F8FCDC"/>
        </a:solidFill>
        <a:effectLst/>
      </p:bgPr>
    </p:bg>
    <p:spTree>
      <p:nvGrpSpPr>
        <p:cNvPr id="1" name=""/>
        <p:cNvGrpSpPr/>
        <p:nvPr/>
      </p:nvGrpSpPr>
      <p:grpSpPr>
        <a:xfrm>
          <a:off x="0" y="0"/>
          <a:ext cx="0" cy="0"/>
          <a:chOff x="0" y="0"/>
          <a:chExt cx="0" cy="0"/>
        </a:xfrm>
      </p:grpSpPr>
      <p:sp>
        <p:nvSpPr>
          <p:cNvPr id="231426" name="Rectangle 2">
            <a:extLst>
              <a:ext uri="{FF2B5EF4-FFF2-40B4-BE49-F238E27FC236}">
                <a16:creationId xmlns:a16="http://schemas.microsoft.com/office/drawing/2014/main" id="{CB74A20B-ABD7-4949-98D5-B2C04A1C9F8B}"/>
              </a:ext>
            </a:extLst>
          </p:cNvPr>
          <p:cNvSpPr>
            <a:spLocks noGrp="1" noChangeArrowheads="1"/>
          </p:cNvSpPr>
          <p:nvPr>
            <p:ph type="ctrTitle"/>
          </p:nvPr>
        </p:nvSpPr>
        <p:spPr>
          <a:xfrm>
            <a:off x="534988" y="1340768"/>
            <a:ext cx="7772400" cy="1295400"/>
          </a:xfrm>
          <a:solidFill>
            <a:srgbClr val="F8FCDC"/>
          </a:solidFill>
          <a:extLst>
            <a:ext uri="{91240B29-F687-4F45-9708-019B960494DF}">
              <a14:hiddenLine xmlns:a14="http://schemas.microsoft.com/office/drawing/2010/main" w="9525">
                <a:solidFill>
                  <a:schemeClr val="bg1"/>
                </a:solidFill>
                <a:miter lim="800000"/>
                <a:headEnd/>
                <a:tailEnd/>
              </a14:hiddenLine>
            </a:ext>
          </a:extLst>
        </p:spPr>
        <p:txBody>
          <a:bodyPr/>
          <a:lstStyle/>
          <a:p>
            <a:pPr algn="ctr"/>
            <a:r>
              <a:rPr lang="en-GB" sz="4400" b="1" dirty="0">
                <a:latin typeface="Comic Sans MS"/>
              </a:rPr>
              <a:t>How to use the toolkit with EAL children</a:t>
            </a:r>
            <a:endParaRPr lang="en-US" dirty="0"/>
          </a:p>
        </p:txBody>
      </p:sp>
      <p:sp>
        <p:nvSpPr>
          <p:cNvPr id="231427" name="Rectangle 3">
            <a:extLst>
              <a:ext uri="{FF2B5EF4-FFF2-40B4-BE49-F238E27FC236}">
                <a16:creationId xmlns:a16="http://schemas.microsoft.com/office/drawing/2014/main" id="{CADA28D6-E9B0-4F26-955C-B32C9E69621D}"/>
              </a:ext>
            </a:extLst>
          </p:cNvPr>
          <p:cNvSpPr>
            <a:spLocks noGrp="1" noChangeArrowheads="1"/>
          </p:cNvSpPr>
          <p:nvPr>
            <p:ph type="subTitle" idx="1"/>
          </p:nvPr>
        </p:nvSpPr>
        <p:spPr>
          <a:xfrm>
            <a:off x="534988" y="3919527"/>
            <a:ext cx="7696200" cy="1295400"/>
          </a:xfrm>
          <a:noFill/>
        </p:spPr>
        <p:txBody>
          <a:bodyPr/>
          <a:lstStyle/>
          <a:p>
            <a:pPr algn="ctr" eaLnBrk="1" hangingPunct="1"/>
            <a:r>
              <a:rPr lang="en-GB">
                <a:solidFill>
                  <a:srgbClr val="5F679E"/>
                </a:solidFill>
                <a:latin typeface="Comic Sans MS"/>
              </a:rPr>
              <a:t>Delivered by: The ELSEC Team </a:t>
            </a:r>
          </a:p>
          <a:p>
            <a:pPr eaLnBrk="1" hangingPunct="1"/>
            <a:endParaRPr lang="en-GB" altLang="en-US">
              <a:solidFill>
                <a:srgbClr val="5F679E"/>
              </a:solidFill>
              <a:latin typeface="Comic Sans MS"/>
            </a:endParaRPr>
          </a:p>
        </p:txBody>
      </p:sp>
      <p:pic>
        <p:nvPicPr>
          <p:cNvPr id="2" name="Picture 1" descr="A logo of a group of people&#10;&#10;AI-generated content may be incorrect.">
            <a:extLst>
              <a:ext uri="{FF2B5EF4-FFF2-40B4-BE49-F238E27FC236}">
                <a16:creationId xmlns:a16="http://schemas.microsoft.com/office/drawing/2014/main" id="{92D99BDE-39DC-5F83-2461-F890E86DAAF0}"/>
              </a:ext>
            </a:extLst>
          </p:cNvPr>
          <p:cNvPicPr>
            <a:picLocks noChangeAspect="1"/>
          </p:cNvPicPr>
          <p:nvPr/>
        </p:nvPicPr>
        <p:blipFill>
          <a:blip r:embed="rId6"/>
          <a:stretch>
            <a:fillRect/>
          </a:stretch>
        </p:blipFill>
        <p:spPr>
          <a:xfrm>
            <a:off x="188972" y="4802756"/>
            <a:ext cx="1807415" cy="1968261"/>
          </a:xfrm>
          <a:prstGeom prst="rect">
            <a:avLst/>
          </a:prstGeom>
        </p:spPr>
      </p:pic>
      <p:pic>
        <p:nvPicPr>
          <p:cNvPr id="231432" name="Video 231431">
            <a:hlinkClick r:id="" action="ppaction://media"/>
            <a:extLst>
              <a:ext uri="{FF2B5EF4-FFF2-40B4-BE49-F238E27FC236}">
                <a16:creationId xmlns:a16="http://schemas.microsoft.com/office/drawing/2014/main" id="{E6F83AB9-5D30-4D4C-20A2-907A242B6648}"/>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7"/>
          <a:srcRect/>
          <a:stretch>
            <a:fillRect/>
          </a:stretch>
        </p:blipFill>
        <p:spPr>
          <a:xfrm>
            <a:off x="3011428" y="4567227"/>
            <a:ext cx="3657600" cy="2057400"/>
          </a:xfrm>
          <a:prstGeom prst="rect">
            <a:avLst/>
          </a:prstGeom>
          <a:ln>
            <a:noFill/>
          </a:ln>
          <a:effectLst/>
        </p:spPr>
      </p:pic>
    </p:spTree>
    <p:custDataLst>
      <p:tags r:id="rId1"/>
    </p:custDataLst>
    <p:extLst>
      <p:ext uri="{BB962C8B-B14F-4D97-AF65-F5344CB8AC3E}">
        <p14:creationId xmlns:p14="http://schemas.microsoft.com/office/powerpoint/2010/main" val="2402067668"/>
      </p:ext>
    </p:extLst>
  </p:cSld>
  <p:clrMapOvr>
    <a:masterClrMapping/>
  </p:clrMapOvr>
  <mc:AlternateContent xmlns:mc="http://schemas.openxmlformats.org/markup-compatibility/2006" xmlns:p14="http://schemas.microsoft.com/office/powerpoint/2010/main">
    <mc:Choice Requires="p14">
      <p:transition p14:dur="10" advTm="140344"/>
    </mc:Choice>
    <mc:Fallback xmlns="">
      <p:transition advTm="140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143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31432"/>
                </p:tgtEl>
              </p:cMediaNode>
            </p:video>
            <p:seq concurrent="1" nextAc="seek">
              <p:cTn id="8" restart="whenNotActive" fill="hold" evtFilter="cancelBubble" nodeType="interactiveSeq">
                <p:stCondLst>
                  <p:cond evt="onClick" delay="0">
                    <p:tgtEl>
                      <p:spTgt spid="23143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1432"/>
                                        </p:tgtEl>
                                      </p:cBhvr>
                                    </p:cmd>
                                  </p:childTnLst>
                                </p:cTn>
                              </p:par>
                            </p:childTnLst>
                          </p:cTn>
                        </p:par>
                      </p:childTnLst>
                    </p:cTn>
                  </p:par>
                </p:childTnLst>
              </p:cTn>
              <p:nextCondLst>
                <p:cond evt="onClick" delay="0">
                  <p:tgtEl>
                    <p:spTgt spid="23143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 name="PlaceHolder 1"/>
          <p:cNvSpPr>
            <a:spLocks noGrp="1"/>
          </p:cNvSpPr>
          <p:nvPr>
            <p:ph type="title"/>
          </p:nvPr>
        </p:nvSpPr>
        <p:spPr>
          <a:xfrm>
            <a:off x="577811" y="798891"/>
            <a:ext cx="8261460" cy="693090"/>
          </a:xfrm>
          <a:prstGeom prst="rect">
            <a:avLst/>
          </a:prstGeom>
          <a:noFill/>
          <a:ln w="0">
            <a:noFill/>
          </a:ln>
        </p:spPr>
        <p:txBody>
          <a:bodyPr lIns="0" tIns="0" rIns="0" bIns="0" anchor="t">
            <a:noAutofit/>
          </a:bodyPr>
          <a:lstStyle/>
          <a:p>
            <a:pPr>
              <a:lnSpc>
                <a:spcPct val="90000"/>
              </a:lnSpc>
              <a:tabLst>
                <a:tab pos="0" algn="l"/>
              </a:tabLst>
            </a:pPr>
            <a:endParaRPr lang="en-GB" sz="3300" b="1" spc="-1" dirty="0">
              <a:solidFill>
                <a:srgbClr val="20AB9D"/>
              </a:solidFill>
              <a:latin typeface="Comic Sans MS"/>
            </a:endParaRPr>
          </a:p>
        </p:txBody>
      </p:sp>
      <p:sp>
        <p:nvSpPr>
          <p:cNvPr id="535" name="PlaceHolder 2"/>
          <p:cNvSpPr>
            <a:spLocks noGrp="1"/>
          </p:cNvSpPr>
          <p:nvPr>
            <p:ph/>
          </p:nvPr>
        </p:nvSpPr>
        <p:spPr>
          <a:xfrm>
            <a:off x="377190" y="2207250"/>
            <a:ext cx="8261460" cy="3261600"/>
          </a:xfrm>
          <a:prstGeom prst="rect">
            <a:avLst/>
          </a:prstGeom>
          <a:noFill/>
          <a:ln w="0">
            <a:noFill/>
          </a:ln>
        </p:spPr>
        <p:txBody>
          <a:bodyPr lIns="0" tIns="0" rIns="0" bIns="0" anchor="t">
            <a:noAutofit/>
          </a:bodyPr>
          <a:lstStyle/>
          <a:p>
            <a:pPr marL="171450" indent="0">
              <a:spcBef>
                <a:spcPts val="751"/>
              </a:spcBef>
              <a:buNone/>
              <a:tabLst>
                <a:tab pos="0" algn="l"/>
              </a:tabLst>
            </a:pPr>
            <a:r>
              <a:rPr lang="en-GB" sz="1200" spc="-1">
                <a:solidFill>
                  <a:srgbClr val="000000"/>
                </a:solidFill>
                <a:latin typeface="Arial"/>
                <a:ea typeface="DejaVu Sans"/>
              </a:rPr>
              <a:t>  </a:t>
            </a:r>
            <a:endParaRPr lang="en-US" sz="1200" spc="-1">
              <a:solidFill>
                <a:srgbClr val="000000"/>
              </a:solidFill>
              <a:latin typeface="Arial"/>
            </a:endParaRPr>
          </a:p>
        </p:txBody>
      </p:sp>
      <p:sp>
        <p:nvSpPr>
          <p:cNvPr id="536" name="TextBox 456"/>
          <p:cNvSpPr/>
          <p:nvPr/>
        </p:nvSpPr>
        <p:spPr>
          <a:xfrm>
            <a:off x="380924" y="791785"/>
            <a:ext cx="8193420" cy="3608927"/>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chor="t">
            <a:noAutofit/>
          </a:bodyPr>
          <a:lstStyle/>
          <a:p>
            <a:pPr>
              <a:lnSpc>
                <a:spcPct val="100000"/>
              </a:lnSpc>
            </a:pPr>
            <a:r>
              <a:rPr lang="en-GB" sz="2400" spc="-1" dirty="0">
                <a:solidFill>
                  <a:srgbClr val="5F679E"/>
                </a:solidFill>
                <a:latin typeface="Comic Sans MS"/>
                <a:ea typeface="DejaVu Sans"/>
              </a:rPr>
              <a:t>May be difficult to assess skills in home language. Structure of sentences differ between languages. </a:t>
            </a:r>
            <a:endParaRPr lang="en-GB" sz="2400" spc="-1" dirty="0">
              <a:solidFill>
                <a:srgbClr val="5F679E"/>
              </a:solidFill>
              <a:latin typeface="Comic Sans MS"/>
            </a:endParaRPr>
          </a:p>
          <a:p>
            <a:pPr marL="642620" indent="-642620">
              <a:buClr>
                <a:srgbClr val="000000"/>
              </a:buClr>
              <a:buFont typeface="Arial"/>
              <a:buChar char="•"/>
            </a:pPr>
            <a:r>
              <a:rPr lang="en-GB" sz="2400" spc="-1" dirty="0">
                <a:solidFill>
                  <a:srgbClr val="000000"/>
                </a:solidFill>
                <a:latin typeface="Comic Sans MS"/>
                <a:ea typeface="DejaVu Sans"/>
              </a:rPr>
              <a:t>Can be translated into Punjabi, Urdu, </a:t>
            </a:r>
            <a:r>
              <a:rPr lang="en-GB" sz="2400" spc="-1" dirty="0" err="1">
                <a:solidFill>
                  <a:srgbClr val="000000"/>
                </a:solidFill>
                <a:latin typeface="Comic Sans MS"/>
                <a:ea typeface="DejaVu Sans"/>
              </a:rPr>
              <a:t>Gujurati</a:t>
            </a:r>
            <a:r>
              <a:rPr lang="en-GB" sz="2400" spc="-1" dirty="0">
                <a:solidFill>
                  <a:srgbClr val="000000"/>
                </a:solidFill>
                <a:latin typeface="Comic Sans MS"/>
                <a:ea typeface="DejaVu Sans"/>
              </a:rPr>
              <a:t> and Bengali up to Section 5</a:t>
            </a:r>
            <a:endParaRPr lang="en-GB" sz="2400" spc="-1" dirty="0">
              <a:solidFill>
                <a:srgbClr val="000000"/>
              </a:solidFill>
              <a:latin typeface="Comic Sans MS"/>
            </a:endParaRPr>
          </a:p>
          <a:p>
            <a:pPr marL="642620" indent="-642620">
              <a:buClr>
                <a:srgbClr val="000000"/>
              </a:buClr>
              <a:buFont typeface="Arial"/>
              <a:buChar char="•"/>
            </a:pPr>
            <a:r>
              <a:rPr lang="en-GB" sz="2400" spc="-1" dirty="0">
                <a:solidFill>
                  <a:srgbClr val="5F679E"/>
                </a:solidFill>
                <a:latin typeface="Comic Sans MS"/>
                <a:ea typeface="DejaVu Sans"/>
              </a:rPr>
              <a:t>Can be translated into Polish, Latvian and Bulgarian up to Section 3</a:t>
            </a:r>
            <a:endParaRPr lang="en-GB" sz="2400" spc="-1" dirty="0">
              <a:solidFill>
                <a:srgbClr val="5F679E"/>
              </a:solidFill>
              <a:latin typeface="Comic Sans MS"/>
            </a:endParaRPr>
          </a:p>
          <a:p>
            <a:pPr marL="642620" indent="-642620">
              <a:buClr>
                <a:srgbClr val="000000"/>
              </a:buClr>
              <a:buFont typeface="Arial"/>
              <a:buChar char="•"/>
            </a:pPr>
            <a:r>
              <a:rPr lang="en-GB" sz="2400" spc="-1" dirty="0">
                <a:solidFill>
                  <a:srgbClr val="000000"/>
                </a:solidFill>
                <a:latin typeface="Comic Sans MS"/>
                <a:ea typeface="DejaVu Sans"/>
              </a:rPr>
              <a:t>Liaise with a native speaker of a language to see if it can translate. </a:t>
            </a:r>
            <a:endParaRPr lang="en-GB" sz="2400" spc="-1" dirty="0">
              <a:solidFill>
                <a:srgbClr val="000000"/>
              </a:solidFill>
              <a:latin typeface="Comic Sans MS"/>
            </a:endParaRPr>
          </a:p>
          <a:p>
            <a:pPr>
              <a:lnSpc>
                <a:spcPct val="100000"/>
              </a:lnSpc>
            </a:pPr>
            <a:endParaRPr lang="en-GB" sz="825" spc="-1" dirty="0">
              <a:solidFill>
                <a:srgbClr val="000000"/>
              </a:solidFill>
              <a:latin typeface="Arial"/>
            </a:endParaRPr>
          </a:p>
        </p:txBody>
      </p:sp>
      <p:pic>
        <p:nvPicPr>
          <p:cNvPr id="22" name="Video 21">
            <a:hlinkClick r:id="" action="ppaction://media"/>
            <a:extLst>
              <a:ext uri="{FF2B5EF4-FFF2-40B4-BE49-F238E27FC236}">
                <a16:creationId xmlns:a16="http://schemas.microsoft.com/office/drawing/2014/main" id="{2D7DB756-B074-E2B6-A190-ABC43909DC6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a:stretch>
            <a:fillRect/>
          </a:stretch>
        </p:blipFill>
        <p:spPr>
          <a:xfrm>
            <a:off x="5346954" y="4668750"/>
            <a:ext cx="3657600" cy="2057400"/>
          </a:xfrm>
          <a:prstGeom prst="rect">
            <a:avLst/>
          </a:prstGeom>
          <a:ln>
            <a:noFill/>
          </a:ln>
          <a:effectLst/>
        </p:spPr>
      </p:pic>
    </p:spTree>
    <p:extLst>
      <p:ext uri="{BB962C8B-B14F-4D97-AF65-F5344CB8AC3E}">
        <p14:creationId xmlns:p14="http://schemas.microsoft.com/office/powerpoint/2010/main" val="4247507476"/>
      </p:ext>
    </p:extLst>
  </p:cSld>
  <p:clrMapOvr>
    <a:masterClrMapping/>
  </p:clrMapOvr>
  <p:transition advTm="10093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2"/>
                </p:tgtEl>
              </p:cMediaNode>
            </p:vide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2"/>
                                        </p:tgtEl>
                                      </p:cBhvr>
                                    </p:cmd>
                                  </p:childTnLst>
                                </p:cTn>
                              </p:par>
                            </p:childTnLst>
                          </p:cTn>
                        </p:par>
                      </p:childTnLst>
                    </p:cTn>
                  </p:par>
                </p:childTnLst>
              </p:cTn>
              <p:nextCondLst>
                <p:cond evt="onClick" delay="0">
                  <p:tgtEl>
                    <p:spTgt spid="22"/>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8|0.9"/>
</p:tagLst>
</file>

<file path=ppt/theme/theme1.xml><?xml version="1.0" encoding="utf-8"?>
<a:theme xmlns:a="http://schemas.openxmlformats.org/drawingml/2006/main" name="Hemisphere">
  <a:themeElements>
    <a:clrScheme name="">
      <a:dk1>
        <a:srgbClr val="000000"/>
      </a:dk1>
      <a:lt1>
        <a:srgbClr val="FFFFFF"/>
      </a:lt1>
      <a:dk2>
        <a:srgbClr val="000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Hemispher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Hemispher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Hemispher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Hemispher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Hemispher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Hemispher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Hemispher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Hemispher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Hemisphere 8">
        <a:dk1>
          <a:srgbClr val="000000"/>
        </a:dk1>
        <a:lt1>
          <a:srgbClr val="FFFFCC"/>
        </a:lt1>
        <a:dk2>
          <a:srgbClr val="660066"/>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BB0FEB1ECC4634F8CF478C8A66E838E" ma:contentTypeVersion="0" ma:contentTypeDescription="Create a new document." ma:contentTypeScope="" ma:versionID="2204b5135b98582351840dbc695dd529">
  <xsd:schema xmlns:xsd="http://www.w3.org/2001/XMLSchema" xmlns:xs="http://www.w3.org/2001/XMLSchema" xmlns:p="http://schemas.microsoft.com/office/2006/metadata/properties" targetNamespace="http://schemas.microsoft.com/office/2006/metadata/properties" ma:root="true" ma:fieldsID="31d5eec3c12ee2e8127422d567928f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613734-4B06-4B8E-ABAF-CB1718B7DF78}">
  <ds:schemaRefs>
    <ds:schemaRef ds:uri="http://schemas.microsoft.com/sharepoint/v3/contenttype/forms"/>
  </ds:schemaRefs>
</ds:datastoreItem>
</file>

<file path=customXml/itemProps2.xml><?xml version="1.0" encoding="utf-8"?>
<ds:datastoreItem xmlns:ds="http://schemas.openxmlformats.org/officeDocument/2006/customXml" ds:itemID="{FD8BC665-7302-460A-A213-2DAF3B4ABC19}">
  <ds:schemaRefs>
    <ds:schemaRef ds:uri="46591e4a-21e1-4d6c-83e4-0b3ee663d57e"/>
    <ds:schemaRef ds:uri="be363c14-cb70-4dbe-91dc-d5f2fd7c88be"/>
    <ds:schemaRef ds:uri="e8a5ee86-a704-4a64-96fa-f39a4ffd7c6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E139B30-464B-4FF6-9B46-295A5BBC92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709</Words>
  <Application>Microsoft Office PowerPoint</Application>
  <PresentationFormat>On-screen Show (4:3)</PresentationFormat>
  <Paragraphs>24</Paragraphs>
  <Slides>2</Slides>
  <Notes>2</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Aptos</vt:lpstr>
      <vt:lpstr>Arial</vt:lpstr>
      <vt:lpstr>Calibri</vt:lpstr>
      <vt:lpstr>Comic Sans MS</vt:lpstr>
      <vt:lpstr>Hemisphere</vt:lpstr>
      <vt:lpstr>How to use the toolkit with EAL children</vt:lpstr>
      <vt:lpstr>PowerPoint Presentation</vt:lpstr>
    </vt:vector>
  </TitlesOfParts>
  <Company>Pennine Care NHS Foundation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WellComm Toolkit Training</dc:title>
  <dc:creator>Drake Jessica</dc:creator>
  <cp:lastModifiedBy>Ailsa Robinson</cp:lastModifiedBy>
  <cp:revision>36</cp:revision>
  <cp:lastPrinted>2020-02-24T15:30:26Z</cp:lastPrinted>
  <dcterms:created xsi:type="dcterms:W3CDTF">2019-08-07T08:57:14Z</dcterms:created>
  <dcterms:modified xsi:type="dcterms:W3CDTF">2025-06-30T14:16:02Z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0x010100DBB0FEB1ECC4634F8CF478C8A66E838E</vt:lpwstr>
  </property>
  <property fmtid="{D5CDD505-2E9C-101B-9397-08002B2CF9AE}" pid="3" name="Order">
    <vt:r8>56900</vt:r8>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y fmtid="{D5CDD505-2E9C-101B-9397-08002B2CF9AE}" pid="9" name="MediaServiceImageTags">
    <vt:lpwstr/>
  </property>
</Properties>
</file>