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349" r:id="rId5"/>
    <p:sldId id="505" r:id="rId6"/>
    <p:sldId id="272" r:id="rId7"/>
    <p:sldId id="517" r:id="rId8"/>
    <p:sldId id="518" r:id="rId9"/>
    <p:sldId id="519" r:id="rId10"/>
    <p:sldId id="520" r:id="rId11"/>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7EB01A-FB00-BB4D-E2E9-D02E8791073A}" name="Anne-Marie Frost" initials="AF" userId="S::anne-marie.frost@oldham.gov.uk::d83b798f-5810-412c-8267-aee3a15bbc5e" providerId="AD"/>
  <p188:author id="{033AA773-E75E-7FE6-3C31-127ED7245F84}" name="Cathy Radford" initials="CR" userId="272a491c2451c1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B9D"/>
    <a:srgbClr val="5F679E"/>
    <a:srgbClr val="248580"/>
    <a:srgbClr val="F8FCDC"/>
    <a:srgbClr val="F2F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606D2-8D85-8D71-EEF4-F237E816D07C}" v="6" dt="2025-03-03T10:14:54.940"/>
    <p1510:client id="{20092913-BCFC-5CAB-AF61-AD664CC40CE7}" v="8" dt="2025-03-03T11:53:46.359"/>
    <p1510:client id="{54D7160B-9E4E-A27F-3014-47872E344129}" v="6" dt="2025-03-03T13:22:51.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6" autoAdjust="0"/>
    <p:restoredTop sz="94660"/>
  </p:normalViewPr>
  <p:slideViewPr>
    <p:cSldViewPr snapToGrid="0">
      <p:cViewPr varScale="1">
        <p:scale>
          <a:sx n="74" d="100"/>
          <a:sy n="74" d="100"/>
        </p:scale>
        <p:origin x="102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3F0CFA94-61FF-41A6-9F46-4D00A9B5F9E0}" type="datetimeFigureOut">
              <a:rPr lang="en-GB" smtClean="0"/>
              <a:t>30/06/2025</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5B00F9E7-44DC-4E17-B1C8-3F2188879203}" type="slidenum">
              <a:rPr lang="en-GB" smtClean="0"/>
              <a:t>‹#›</a:t>
            </a:fld>
            <a:endParaRPr lang="en-GB"/>
          </a:p>
        </p:txBody>
      </p:sp>
    </p:spTree>
    <p:extLst>
      <p:ext uri="{BB962C8B-B14F-4D97-AF65-F5344CB8AC3E}">
        <p14:creationId xmlns:p14="http://schemas.microsoft.com/office/powerpoint/2010/main" val="245008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Oldham, Local Authority teams advise that every child is screened using </a:t>
            </a:r>
            <a:r>
              <a:rPr lang="en-GB" err="1"/>
              <a:t>WellComm</a:t>
            </a:r>
            <a:r>
              <a:rPr lang="en-GB"/>
              <a:t> in their first term at reception. </a:t>
            </a:r>
          </a:p>
          <a:p>
            <a:r>
              <a:rPr lang="en-GB"/>
              <a:t>It is recommended that all children are screened on entry in early years. This will provide you with a baseline for that child’s language skills.</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1</a:t>
            </a:fld>
            <a:endParaRPr lang="en-GB"/>
          </a:p>
        </p:txBody>
      </p:sp>
    </p:spTree>
    <p:extLst>
      <p:ext uri="{BB962C8B-B14F-4D97-AF65-F5344CB8AC3E}">
        <p14:creationId xmlns:p14="http://schemas.microsoft.com/office/powerpoint/2010/main" val="1939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screen you will need: The picture book and the Little Book of Score Sheets and Rules and some photocopies of the score sheets as you will need to write on these! </a:t>
            </a:r>
          </a:p>
          <a:p>
            <a:r>
              <a:rPr lang="en-GB"/>
              <a:t>You will also need to gather up the resources required, to administer the screening. (For Early Years, you will need: a key, a cup, a spoon, a plate, a ball, a sponge/flannel, a teddy, a box and a doll). It is a good idea to keep these in a box so that whenever you need to do an assessment, everything is ready to go. If possible, try to find a quiet space to complete the screening, with minimal distraction.</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2</a:t>
            </a:fld>
            <a:endParaRPr lang="en-GB"/>
          </a:p>
        </p:txBody>
      </p:sp>
    </p:spTree>
    <p:extLst>
      <p:ext uri="{BB962C8B-B14F-4D97-AF65-F5344CB8AC3E}">
        <p14:creationId xmlns:p14="http://schemas.microsoft.com/office/powerpoint/2010/main" val="215800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t>Start by looking at the </a:t>
            </a:r>
            <a:r>
              <a:rPr lang="en-GB" err="1"/>
              <a:t>WellComm</a:t>
            </a:r>
            <a:r>
              <a:rPr lang="en-GB"/>
              <a:t> age guide at the front of the </a:t>
            </a:r>
            <a:r>
              <a:rPr lang="en-GB" b="1"/>
              <a:t>‘Little Book of Score Sheets and Rules’</a:t>
            </a:r>
            <a:r>
              <a:rPr lang="en-GB"/>
              <a:t>.  Consider the age of the child in front of you (you can work this out in either years or months) and note the relevant section to start them at. </a:t>
            </a:r>
            <a:endParaRPr lang="en-US"/>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3</a:t>
            </a:fld>
            <a:endParaRPr lang="en-GB" sz="1200">
              <a:latin typeface="Arial" charset="0"/>
              <a:ea typeface="MS PGothic" charset="0"/>
              <a:cs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t>For example, if you have a child in front of you who is 4 years and 6 months, you will start assessing them at section 8. </a:t>
            </a:r>
            <a:endParaRPr lang="en-US"/>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4</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289347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t>Now that you know which section you are going to start assessing the child at, find that section in your photocopied score sheets. Then find the same section in the ‘</a:t>
            </a:r>
            <a:r>
              <a:rPr lang="en-GB" b="1"/>
              <a:t>rules’</a:t>
            </a:r>
            <a:r>
              <a:rPr lang="en-GB"/>
              <a:t> part of the ‘Little Book of Score Sheets and Rules’. For example, if you are assessing them at section 8, you would find section 8 in the rules. This will be your script. Read each question to the child, showing them the relevant picture from the Picture Book and, if needed, the resources listed. Be careful not to give anything away when you are asking the questions. Mark on the score sheet whether they get the answer right or wrong (consider using a tick with a hook instead of a cross if the child answers incorrectly). If the font in the Rules is the same colour as the section, this is an observation and should not be read aloud. There is room at the end of the score sheet to add any notes or additional comments. For example, if the child has unclear speech or poor attention.</a:t>
            </a:r>
          </a:p>
          <a:p>
            <a:r>
              <a:rPr lang="en-GB"/>
              <a:t>When you have completed all the questions with the child in that section, total up the number of questions the child got right and look in the score guide to determine a red, amber or green AKA RAG score. </a:t>
            </a:r>
          </a:p>
          <a:p>
            <a:endParaRPr lang="en-GB">
              <a:latin typeface="Times New Roman" charset="0"/>
              <a:ea typeface="MS PGothic" charset="0"/>
              <a:cs typeface="Times New Roman"/>
            </a:endParaRPr>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5</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94059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t>If the child scored green, there is nothing more you need to do – that child is working at that age equivalent. If the child scored amber or red, you would need to continue to screen backwards to find their baseline. For example, if the child was assessed at section 8, but they scored amber, you would need to do the assessment at section 7. Keep working back until that child achieves a green.</a:t>
            </a:r>
          </a:p>
          <a:p>
            <a:endParaRPr lang="en-GB"/>
          </a:p>
          <a:p>
            <a:r>
              <a:rPr lang="en-GB"/>
              <a:t>Please note, the assessments can be broken up into chunks or done over a series of days if the child is struggling to focus. Consider using now and next boards if needed. </a:t>
            </a:r>
          </a:p>
          <a:p>
            <a:endParaRPr lang="en-GB">
              <a:latin typeface="Times New Roman" charset="0"/>
              <a:ea typeface="MS PGothic" charset="0"/>
              <a:cs typeface="Times New Roman"/>
            </a:endParaRPr>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6</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153485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t>You should ensure scores/baselines are recorded, you may wish to use a spreadsheet or </a:t>
            </a:r>
            <a:r>
              <a:rPr lang="en-GB" dirty="0" err="1"/>
              <a:t>WellComm</a:t>
            </a:r>
            <a:r>
              <a:rPr lang="en-GB" dirty="0"/>
              <a:t> Digital/Wizard for this. You will need to do this to track children’s progress over time and to monitor if the interventions are working for them. It will also help with setting up intervention groups and knowing which sections are a high priority to focus on in the classroom if there are higher numbers of children with gaps in a particular area.</a:t>
            </a:r>
          </a:p>
          <a:p>
            <a:endParaRPr lang="en-GB" dirty="0"/>
          </a:p>
          <a:p>
            <a:r>
              <a:rPr lang="en-GB" dirty="0"/>
              <a:t>Children who did not achieve green at their age-appropriate level should be rescreened termly, after having completed all the interventions in the section they’ve been working on. It is recommended to screen at the child’s chronological age as before. However please use your professional judgement if they have been working multiple sections/bands behind. You may want to start at a band closer to where they have been working at. Please note if they score green at this point but below their age equivalent band you may need to screen upwards towards their chronological age to check they haven’t made more than one band progress.</a:t>
            </a:r>
          </a:p>
          <a:p>
            <a:endParaRPr lang="en-GB" dirty="0">
              <a:latin typeface="Times New Roman" charset="0"/>
              <a:ea typeface="MS PGothic" charset="0"/>
              <a:cs typeface="Times New Roman"/>
            </a:endParaRPr>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a:defRPr sz="2400">
                <a:solidFill>
                  <a:schemeClr val="tx1"/>
                </a:solidFill>
                <a:latin typeface="Times New Roman" charset="0"/>
                <a:ea typeface="ＭＳ Ｐゴシック" charset="0"/>
              </a:defRPr>
            </a:lvl1pPr>
            <a:lvl2pPr marL="742950" indent="-285750" defTabSz="922338">
              <a:defRPr sz="2400">
                <a:solidFill>
                  <a:schemeClr val="tx1"/>
                </a:solidFill>
                <a:latin typeface="Times New Roman" charset="0"/>
                <a:ea typeface="ＭＳ Ｐゴシック" charset="0"/>
              </a:defRPr>
            </a:lvl2pPr>
            <a:lvl3pPr marL="1143000" indent="-228600" defTabSz="922338">
              <a:defRPr sz="2400">
                <a:solidFill>
                  <a:schemeClr val="tx1"/>
                </a:solidFill>
                <a:latin typeface="Times New Roman" charset="0"/>
                <a:ea typeface="ＭＳ Ｐゴシック" charset="0"/>
              </a:defRPr>
            </a:lvl3pPr>
            <a:lvl4pPr marL="1600200" indent="-228600" defTabSz="922338">
              <a:defRPr sz="2400">
                <a:solidFill>
                  <a:schemeClr val="tx1"/>
                </a:solidFill>
                <a:latin typeface="Times New Roman" charset="0"/>
                <a:ea typeface="ＭＳ Ｐゴシック" charset="0"/>
              </a:defRPr>
            </a:lvl4pPr>
            <a:lvl5pPr marL="2057400" indent="-228600" defTabSz="922338">
              <a:defRPr sz="2400">
                <a:solidFill>
                  <a:schemeClr val="tx1"/>
                </a:solidFill>
                <a:latin typeface="Times New Roman"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New Roman" charset="0"/>
                <a:ea typeface="ＭＳ Ｐゴシック" charset="0"/>
              </a:defRPr>
            </a:lvl9pPr>
          </a:lstStyle>
          <a:p>
            <a:fld id="{5C13FE28-FE3A-EC48-BD1B-460F7F34ADB6}" type="slidenum">
              <a:rPr lang="en-GB" sz="1200">
                <a:latin typeface="Arial" charset="0"/>
                <a:ea typeface="MS PGothic" charset="0"/>
                <a:cs typeface="MS PGothic" charset="0"/>
              </a:rPr>
              <a:pPr/>
              <a:t>7</a:t>
            </a:fld>
            <a:endParaRPr lang="en-GB" sz="1200">
              <a:latin typeface="Arial" charset="0"/>
              <a:ea typeface="MS PGothic" charset="0"/>
              <a:cs typeface="MS PGothic" charset="0"/>
            </a:endParaRPr>
          </a:p>
        </p:txBody>
      </p:sp>
    </p:spTree>
    <p:extLst>
      <p:ext uri="{BB962C8B-B14F-4D97-AF65-F5344CB8AC3E}">
        <p14:creationId xmlns:p14="http://schemas.microsoft.com/office/powerpoint/2010/main" val="461788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Y:\Oldham\Implementation\Templates\PowerPoint\Slug.jpg">
            <a:extLst>
              <a:ext uri="{FF2B5EF4-FFF2-40B4-BE49-F238E27FC236}">
                <a16:creationId xmlns:a16="http://schemas.microsoft.com/office/drawing/2014/main" id="{FEF9D2D7-5109-4593-A37D-3ED06480B3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Y:\Oldham\Master logos &amp; palettes\Oldham Partnership\Jpegs\OldhamPartner_RGB.jpg">
            <a:extLst>
              <a:ext uri="{FF2B5EF4-FFF2-40B4-BE49-F238E27FC236}">
                <a16:creationId xmlns:a16="http://schemas.microsoft.com/office/drawing/2014/main" id="{33AA4E38-522B-4473-9151-1D8151AAB3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5813" y="4664075"/>
            <a:ext cx="16271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a:extLst>
              <a:ext uri="{FF2B5EF4-FFF2-40B4-BE49-F238E27FC236}">
                <a16:creationId xmlns:a16="http://schemas.microsoft.com/office/drawing/2014/main" id="{CD99F51C-E284-4305-9BCD-30FAEA847170}"/>
              </a:ext>
            </a:extLst>
          </p:cNvPr>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a:extLst>
              <a:ext uri="{FF2B5EF4-FFF2-40B4-BE49-F238E27FC236}">
                <a16:creationId xmlns:a16="http://schemas.microsoft.com/office/drawing/2014/main" id="{2BFFBCB8-A8E5-4640-BAD0-48A50C9C253A}"/>
              </a:ext>
            </a:extLst>
          </p:cNvPr>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spTree>
    <p:extLst>
      <p:ext uri="{BB962C8B-B14F-4D97-AF65-F5344CB8AC3E}">
        <p14:creationId xmlns:p14="http://schemas.microsoft.com/office/powerpoint/2010/main" val="24732407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9CCB-865B-4EE0-A37A-B7CAE5B935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EBD4B8-9D63-43B3-97AC-A8D6DBAD75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389006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01C74D-16AD-48D6-ACA2-BADC11933478}"/>
              </a:ext>
            </a:extLst>
          </p:cNvPr>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E56D4-DED4-4116-968C-9763D2E8BA40}"/>
              </a:ext>
            </a:extLst>
          </p:cNvPr>
          <p:cNvSpPr>
            <a:spLocks noGrp="1"/>
          </p:cNvSpPr>
          <p:nvPr>
            <p:ph type="body" orient="vert" idx="1"/>
          </p:nvPr>
        </p:nvSpPr>
        <p:spPr>
          <a:xfrm>
            <a:off x="611188" y="719138"/>
            <a:ext cx="5676900" cy="53022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021202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EF7E-AB43-42BC-B7CF-15E470A1C2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A348C-A292-439D-9FDA-7A1D10A62B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513073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BAA5-D5B1-47F3-BE03-D66074AA7BF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5DB454-13A1-495D-9DFD-CE299A0A819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9342357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4C03-DB78-486E-B89C-E7E2197E2F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DFBB98-21CF-4101-A5F3-DBABC59AFA92}"/>
              </a:ext>
            </a:extLst>
          </p:cNvPr>
          <p:cNvSpPr>
            <a:spLocks noGrp="1"/>
          </p:cNvSpPr>
          <p:nvPr>
            <p:ph sz="half" idx="1"/>
          </p:nvPr>
        </p:nvSpPr>
        <p:spPr>
          <a:xfrm>
            <a:off x="6111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F46A3C-035D-4A2B-92E7-85CD282D73BD}"/>
              </a:ext>
            </a:extLst>
          </p:cNvPr>
          <p:cNvSpPr>
            <a:spLocks noGrp="1"/>
          </p:cNvSpPr>
          <p:nvPr>
            <p:ph sz="half" idx="2"/>
          </p:nvPr>
        </p:nvSpPr>
        <p:spPr>
          <a:xfrm>
            <a:off x="45735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46840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E2F0-CF99-4D51-B9C8-2070E64DD83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5184CE-0378-4FE8-9562-0F04148120D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5B01F9-18C5-4666-8959-57926ABF9C6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E9A0DA-4C79-4970-A14A-9E10B83E73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722C88-ADCA-4F3F-B303-A88A410C0B4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7505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56C9-1A2A-4673-BDC4-62091A775BD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188223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2963"/>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B6F9-9616-4D95-AE5F-120B1FC56E6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98209F-DE34-4794-9C07-441C37F174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191588-0739-4A5E-8DED-52BC2EDB62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7850731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22E5-E6FC-4E1E-8702-E958805900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197166-1C57-414D-98F1-2FA402DD23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a:extLst>
              <a:ext uri="{FF2B5EF4-FFF2-40B4-BE49-F238E27FC236}">
                <a16:creationId xmlns:a16="http://schemas.microsoft.com/office/drawing/2014/main" id="{71418ED6-CAA7-4E29-B7C9-B6E601D83D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1863233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D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88FE7B-E680-4E38-8523-550D1BBE1336}"/>
              </a:ext>
            </a:extLst>
          </p:cNvPr>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F553B3E3-ABE1-4F7B-8CD6-9A9B8166AE95}"/>
              </a:ext>
            </a:extLst>
          </p:cNvPr>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14">
            <a:extLst>
              <a:ext uri="{FF2B5EF4-FFF2-40B4-BE49-F238E27FC236}">
                <a16:creationId xmlns:a16="http://schemas.microsoft.com/office/drawing/2014/main" id="{A178C498-3638-419B-863A-72FE0883953D}"/>
              </a:ext>
            </a:extLst>
          </p:cNvPr>
          <p:cNvSpPr>
            <a:spLocks noChangeShapeType="1"/>
          </p:cNvSpPr>
          <p:nvPr userDrawn="1"/>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1422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l" rtl="0" eaLnBrk="0" fontAlgn="base" hangingPunct="0">
        <a:spcBef>
          <a:spcPct val="0"/>
        </a:spcBef>
        <a:spcAft>
          <a:spcPct val="0"/>
        </a:spcAft>
        <a:defRPr sz="3000" kern="12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panose="020B0604020202020204" pitchFamily="34" charset="0"/>
        </a:defRPr>
      </a:lvl2pPr>
      <a:lvl3pPr algn="l" rtl="0" eaLnBrk="0" fontAlgn="base" hangingPunct="0">
        <a:spcBef>
          <a:spcPct val="0"/>
        </a:spcBef>
        <a:spcAft>
          <a:spcPct val="0"/>
        </a:spcAft>
        <a:defRPr sz="3000">
          <a:solidFill>
            <a:srgbClr val="00B3BE"/>
          </a:solidFill>
          <a:latin typeface="Arial" panose="020B0604020202020204" pitchFamily="34" charset="0"/>
        </a:defRPr>
      </a:lvl3pPr>
      <a:lvl4pPr algn="l" rtl="0" eaLnBrk="0" fontAlgn="base" hangingPunct="0">
        <a:spcBef>
          <a:spcPct val="0"/>
        </a:spcBef>
        <a:spcAft>
          <a:spcPct val="0"/>
        </a:spcAft>
        <a:defRPr sz="3000">
          <a:solidFill>
            <a:srgbClr val="00B3BE"/>
          </a:solidFill>
          <a:latin typeface="Arial" panose="020B0604020202020204" pitchFamily="34" charset="0"/>
        </a:defRPr>
      </a:lvl4pPr>
      <a:lvl5pPr algn="l" rtl="0" eaLnBrk="0" fontAlgn="base" hangingPunct="0">
        <a:spcBef>
          <a:spcPct val="0"/>
        </a:spcBef>
        <a:spcAft>
          <a:spcPct val="0"/>
        </a:spcAft>
        <a:defRPr sz="3000">
          <a:solidFill>
            <a:srgbClr val="00B3BE"/>
          </a:solidFill>
          <a:latin typeface="Arial" panose="020B0604020202020204" pitchFamily="34" charset="0"/>
        </a:defRPr>
      </a:lvl5pPr>
      <a:lvl6pPr marL="457200" algn="l" rtl="0" fontAlgn="base">
        <a:spcBef>
          <a:spcPct val="0"/>
        </a:spcBef>
        <a:spcAft>
          <a:spcPct val="0"/>
        </a:spcAft>
        <a:defRPr sz="3000">
          <a:solidFill>
            <a:srgbClr val="00B3BE"/>
          </a:solidFill>
          <a:latin typeface="Arial" panose="020B0604020202020204" pitchFamily="34" charset="0"/>
        </a:defRPr>
      </a:lvl6pPr>
      <a:lvl7pPr marL="914400" algn="l" rtl="0" fontAlgn="base">
        <a:spcBef>
          <a:spcPct val="0"/>
        </a:spcBef>
        <a:spcAft>
          <a:spcPct val="0"/>
        </a:spcAft>
        <a:defRPr sz="3000">
          <a:solidFill>
            <a:srgbClr val="00B3BE"/>
          </a:solidFill>
          <a:latin typeface="Arial" panose="020B0604020202020204" pitchFamily="34" charset="0"/>
        </a:defRPr>
      </a:lvl7pPr>
      <a:lvl8pPr marL="1371600" algn="l" rtl="0" fontAlgn="base">
        <a:spcBef>
          <a:spcPct val="0"/>
        </a:spcBef>
        <a:spcAft>
          <a:spcPct val="0"/>
        </a:spcAft>
        <a:defRPr sz="3000">
          <a:solidFill>
            <a:srgbClr val="00B3BE"/>
          </a:solidFill>
          <a:latin typeface="Arial" panose="020B0604020202020204" pitchFamily="34" charset="0"/>
        </a:defRPr>
      </a:lvl8pPr>
      <a:lvl9pPr marL="1828800" algn="l" rtl="0" fontAlgn="base">
        <a:spcBef>
          <a:spcPct val="0"/>
        </a:spcBef>
        <a:spcAft>
          <a:spcPct val="0"/>
        </a:spcAft>
        <a:defRPr sz="3000">
          <a:solidFill>
            <a:srgbClr val="00B3B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400" kern="12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kern="1200">
          <a:solidFill>
            <a:srgbClr val="616365"/>
          </a:solidFill>
          <a:latin typeface="+mn-lt"/>
          <a:ea typeface="+mn-ea"/>
          <a:cs typeface="+mn-cs"/>
        </a:defRPr>
      </a:lvl2pPr>
      <a:lvl3pPr marL="1143000" indent="-228600" algn="l" rtl="0" eaLnBrk="0" fontAlgn="base" hangingPunct="0">
        <a:spcBef>
          <a:spcPct val="20000"/>
        </a:spcBef>
        <a:spcAft>
          <a:spcPct val="0"/>
        </a:spcAft>
        <a:buChar char="•"/>
        <a:defRPr kern="1200">
          <a:solidFill>
            <a:srgbClr val="616365"/>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16365"/>
          </a:solidFill>
          <a:latin typeface="+mn-lt"/>
          <a:ea typeface="+mn-ea"/>
          <a:cs typeface="+mn-cs"/>
        </a:defRPr>
      </a:lvl4pPr>
      <a:lvl5pPr marL="2057400" indent="-228600" algn="l" rtl="0" eaLnBrk="0" fontAlgn="base" hangingPunct="0">
        <a:spcBef>
          <a:spcPct val="20000"/>
        </a:spcBef>
        <a:spcAft>
          <a:spcPct val="0"/>
        </a:spcAft>
        <a:buChar char="»"/>
        <a:defRPr sz="1600" kern="1200">
          <a:solidFill>
            <a:srgbClr val="6163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F8FCDC"/>
        </a:solid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CB74A20B-ABD7-4949-98D5-B2C04A1C9F8B}"/>
              </a:ext>
            </a:extLst>
          </p:cNvPr>
          <p:cNvSpPr>
            <a:spLocks noGrp="1" noChangeArrowheads="1"/>
          </p:cNvSpPr>
          <p:nvPr>
            <p:ph type="ctrTitle"/>
          </p:nvPr>
        </p:nvSpPr>
        <p:spPr>
          <a:xfrm>
            <a:off x="534988" y="1340768"/>
            <a:ext cx="7772400" cy="1295400"/>
          </a:xfrm>
          <a:solidFill>
            <a:srgbClr val="F8FCDC"/>
          </a:solidFill>
          <a:extLst>
            <a:ext uri="{91240B29-F687-4F45-9708-019B960494DF}">
              <a14:hiddenLine xmlns:a14="http://schemas.microsoft.com/office/drawing/2010/main" w="9525">
                <a:solidFill>
                  <a:schemeClr val="bg1"/>
                </a:solidFill>
                <a:miter lim="800000"/>
                <a:headEnd/>
                <a:tailEnd/>
              </a14:hiddenLine>
            </a:ext>
          </a:extLst>
        </p:spPr>
        <p:txBody>
          <a:bodyPr/>
          <a:lstStyle/>
          <a:p>
            <a:pPr algn="ctr" eaLnBrk="1" hangingPunct="1"/>
            <a:br>
              <a:rPr lang="en-GB" sz="4400" b="1">
                <a:latin typeface="Arial" charset="0"/>
              </a:rPr>
            </a:br>
            <a:r>
              <a:rPr lang="en-GB" sz="4400" b="1">
                <a:latin typeface="Comic Sans MS"/>
                <a:cs typeface="Arial"/>
              </a:rPr>
              <a:t>How to do the Early Years screening</a:t>
            </a:r>
            <a:endParaRPr lang="en-GB" altLang="en-US">
              <a:latin typeface="Comic Sans MS"/>
              <a:cs typeface="Arial"/>
            </a:endParaRPr>
          </a:p>
        </p:txBody>
      </p:sp>
      <p:sp>
        <p:nvSpPr>
          <p:cNvPr id="231427" name="Rectangle 3">
            <a:extLst>
              <a:ext uri="{FF2B5EF4-FFF2-40B4-BE49-F238E27FC236}">
                <a16:creationId xmlns:a16="http://schemas.microsoft.com/office/drawing/2014/main" id="{CADA28D6-E9B0-4F26-955C-B32C9E69621D}"/>
              </a:ext>
            </a:extLst>
          </p:cNvPr>
          <p:cNvSpPr>
            <a:spLocks noGrp="1" noChangeArrowheads="1"/>
          </p:cNvSpPr>
          <p:nvPr>
            <p:ph type="subTitle" idx="1"/>
          </p:nvPr>
        </p:nvSpPr>
        <p:spPr>
          <a:xfrm>
            <a:off x="534988" y="3429000"/>
            <a:ext cx="7696200" cy="1295400"/>
          </a:xfrm>
          <a:noFill/>
        </p:spPr>
        <p:txBody>
          <a:bodyPr/>
          <a:lstStyle/>
          <a:p>
            <a:pPr algn="ctr" eaLnBrk="1" hangingPunct="1"/>
            <a:r>
              <a:rPr lang="en-GB" dirty="0">
                <a:solidFill>
                  <a:srgbClr val="5F679E"/>
                </a:solidFill>
                <a:latin typeface="Comic Sans MS"/>
              </a:rPr>
              <a:t>Delivered by: The ELSEC Team </a:t>
            </a:r>
          </a:p>
          <a:p>
            <a:pPr eaLnBrk="1" hangingPunct="1"/>
            <a:endParaRPr lang="en-GB" altLang="en-US" dirty="0">
              <a:solidFill>
                <a:srgbClr val="5F679E"/>
              </a:solidFill>
              <a:latin typeface="Comic Sans MS"/>
            </a:endParaRPr>
          </a:p>
        </p:txBody>
      </p:sp>
      <p:pic>
        <p:nvPicPr>
          <p:cNvPr id="2" name="Picture 1" descr="A logo of a group of people&#10;&#10;AI-generated content may be incorrect.">
            <a:extLst>
              <a:ext uri="{FF2B5EF4-FFF2-40B4-BE49-F238E27FC236}">
                <a16:creationId xmlns:a16="http://schemas.microsoft.com/office/drawing/2014/main" id="{FA1E7E09-35D2-CD95-C47E-45AD2048E6E3}"/>
              </a:ext>
            </a:extLst>
          </p:cNvPr>
          <p:cNvPicPr>
            <a:picLocks noChangeAspect="1"/>
          </p:cNvPicPr>
          <p:nvPr/>
        </p:nvPicPr>
        <p:blipFill>
          <a:blip r:embed="rId6"/>
          <a:stretch>
            <a:fillRect/>
          </a:stretch>
        </p:blipFill>
        <p:spPr>
          <a:xfrm>
            <a:off x="4870710" y="4724400"/>
            <a:ext cx="1473654" cy="1616529"/>
          </a:xfrm>
          <a:prstGeom prst="rect">
            <a:avLst/>
          </a:prstGeom>
        </p:spPr>
      </p:pic>
      <p:pic>
        <p:nvPicPr>
          <p:cNvPr id="231428" name="Video 231427">
            <a:hlinkClick r:id="" action="ppaction://media"/>
            <a:extLst>
              <a:ext uri="{FF2B5EF4-FFF2-40B4-BE49-F238E27FC236}">
                <a16:creationId xmlns:a16="http://schemas.microsoft.com/office/drawing/2014/main" id="{EBA21528-403D-F19E-88B9-96FA16B9B09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a:stretch>
            <a:fillRect/>
          </a:stretch>
        </p:blipFill>
        <p:spPr>
          <a:xfrm>
            <a:off x="725488" y="4409993"/>
            <a:ext cx="3657600" cy="2057400"/>
          </a:xfrm>
          <a:prstGeom prst="rect">
            <a:avLst/>
          </a:prstGeom>
          <a:ln w="19050" cap="rnd">
            <a:solidFill>
              <a:srgbClr val="404040"/>
            </a:solidFill>
          </a:ln>
          <a:effectLst/>
        </p:spPr>
      </p:pic>
    </p:spTree>
    <p:custDataLst>
      <p:tags r:id="rId1"/>
    </p:custDataLst>
    <p:extLst>
      <p:ext uri="{BB962C8B-B14F-4D97-AF65-F5344CB8AC3E}">
        <p14:creationId xmlns:p14="http://schemas.microsoft.com/office/powerpoint/2010/main" val="2402067668"/>
      </p:ext>
    </p:extLst>
  </p:cSld>
  <p:clrMapOvr>
    <a:masterClrMapping/>
  </p:clrMapOvr>
  <mc:AlternateContent xmlns:mc="http://schemas.openxmlformats.org/markup-compatibility/2006" xmlns:p14="http://schemas.microsoft.com/office/powerpoint/2010/main">
    <mc:Choice Requires="p14">
      <p:transition p14:dur="0" advTm="16147"/>
    </mc:Choice>
    <mc:Fallback xmlns="">
      <p:transition advTm="1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142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31426"/>
                                        </p:tgtEl>
                                        <p:attrNameLst>
                                          <p:attrName>style.visibility</p:attrName>
                                        </p:attrNameLst>
                                      </p:cBhvr>
                                      <p:to>
                                        <p:strVal val="visible"/>
                                      </p:to>
                                    </p:set>
                                    <p:animEffect transition="in" filter="dissolve">
                                      <p:cBhvr>
                                        <p:cTn id="11" dur="500"/>
                                        <p:tgtEl>
                                          <p:spTgt spid="231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31427">
                                            <p:txEl>
                                              <p:pRg st="0" end="0"/>
                                            </p:txEl>
                                          </p:spTgt>
                                        </p:tgtEl>
                                        <p:attrNameLst>
                                          <p:attrName>style.visibility</p:attrName>
                                        </p:attrNameLst>
                                      </p:cBhvr>
                                      <p:to>
                                        <p:strVal val="visible"/>
                                      </p:to>
                                    </p:set>
                                    <p:animEffect transition="in" filter="dissolve">
                                      <p:cBhvr>
                                        <p:cTn id="16" dur="500"/>
                                        <p:tgtEl>
                                          <p:spTgt spid="231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31428"/>
                </p:tgtEl>
              </p:cMediaNode>
            </p:video>
            <p:seq concurrent="1" nextAc="seek">
              <p:cTn id="18" restart="whenNotActive" fill="hold" evtFilter="cancelBubble" nodeType="interactiveSeq">
                <p:stCondLst>
                  <p:cond evt="onClick" delay="0">
                    <p:tgtEl>
                      <p:spTgt spid="23142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31428"/>
                                        </p:tgtEl>
                                      </p:cBhvr>
                                    </p:cmd>
                                  </p:childTnLst>
                                </p:cTn>
                              </p:par>
                            </p:childTnLst>
                          </p:cTn>
                        </p:par>
                      </p:childTnLst>
                    </p:cTn>
                  </p:par>
                </p:childTnLst>
              </p:cTn>
              <p:nextCondLst>
                <p:cond evt="onClick" delay="0">
                  <p:tgtEl>
                    <p:spTgt spid="231428"/>
                  </p:tgtEl>
                </p:cond>
              </p:nextCondLst>
            </p:seq>
          </p:childTnLst>
        </p:cTn>
      </p:par>
    </p:tnLst>
    <p:bldLst>
      <p:bldP spid="231426" grpId="0" animBg="1" autoUpdateAnimBg="0"/>
      <p:bldP spid="23142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LCOMM Picture Book - PDFCOFFEE.COM">
            <a:extLst>
              <a:ext uri="{FF2B5EF4-FFF2-40B4-BE49-F238E27FC236}">
                <a16:creationId xmlns:a16="http://schemas.microsoft.com/office/drawing/2014/main" id="{9394DBFE-5471-1AC0-D9D8-5FDC08A82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86329" y="709850"/>
            <a:ext cx="1865344" cy="263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 Edmund's RC Primary School - Communication and Language">
            <a:extLst>
              <a:ext uri="{FF2B5EF4-FFF2-40B4-BE49-F238E27FC236}">
                <a16:creationId xmlns:a16="http://schemas.microsoft.com/office/drawing/2014/main" id="{C68F19E4-7AA2-7B7B-7140-14191A4BC6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0094" y="924700"/>
            <a:ext cx="2817915" cy="21322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objects on a white background&#10;&#10;Description automatically generated">
            <a:extLst>
              <a:ext uri="{FF2B5EF4-FFF2-40B4-BE49-F238E27FC236}">
                <a16:creationId xmlns:a16="http://schemas.microsoft.com/office/drawing/2014/main" id="{68F6CE24-0282-120C-0262-085BF86017E6}"/>
              </a:ext>
            </a:extLst>
          </p:cNvPr>
          <p:cNvPicPr>
            <a:picLocks noChangeAspect="1"/>
          </p:cNvPicPr>
          <p:nvPr/>
        </p:nvPicPr>
        <p:blipFill>
          <a:blip r:embed="rId7"/>
          <a:stretch>
            <a:fillRect/>
          </a:stretch>
        </p:blipFill>
        <p:spPr>
          <a:xfrm>
            <a:off x="701417" y="3153737"/>
            <a:ext cx="7457328" cy="1572717"/>
          </a:xfrm>
          <a:prstGeom prst="rect">
            <a:avLst/>
          </a:prstGeom>
        </p:spPr>
      </p:pic>
      <p:pic>
        <p:nvPicPr>
          <p:cNvPr id="1052" name="Video 1051">
            <a:hlinkClick r:id="" action="ppaction://media"/>
            <a:extLst>
              <a:ext uri="{FF2B5EF4-FFF2-40B4-BE49-F238E27FC236}">
                <a16:creationId xmlns:a16="http://schemas.microsoft.com/office/drawing/2014/main" id="{4389EA32-2126-5BC2-CEE0-56F13852C1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a:stretch>
            <a:fillRect/>
          </a:stretch>
        </p:blipFill>
        <p:spPr>
          <a:xfrm>
            <a:off x="701416" y="4918508"/>
            <a:ext cx="3393929" cy="1909085"/>
          </a:xfrm>
          <a:prstGeom prst="rect">
            <a:avLst/>
          </a:prstGeom>
          <a:ln w="19050" cap="rnd">
            <a:solidFill>
              <a:srgbClr val="404040"/>
            </a:solidFill>
          </a:ln>
          <a:effectLst/>
        </p:spPr>
      </p:pic>
    </p:spTree>
    <p:extLst>
      <p:ext uri="{BB962C8B-B14F-4D97-AF65-F5344CB8AC3E}">
        <p14:creationId xmlns:p14="http://schemas.microsoft.com/office/powerpoint/2010/main" val="4184910353"/>
      </p:ext>
    </p:extLst>
  </p:cSld>
  <p:clrMapOvr>
    <a:masterClrMapping/>
  </p:clrMapOvr>
  <mc:AlternateContent xmlns:mc="http://schemas.openxmlformats.org/markup-compatibility/2006" xmlns:p14="http://schemas.microsoft.com/office/powerpoint/2010/main">
    <mc:Choice Requires="p14">
      <p:transition p14:dur="0" advTm="34241"/>
    </mc:Choice>
    <mc:Fallback xmlns="">
      <p:transition advTm="3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52"/>
                </p:tgtEl>
              </p:cMediaNode>
            </p:video>
            <p:seq concurrent="1" nextAc="seek">
              <p:cTn id="8" restart="whenNotActive" fill="hold" evtFilter="cancelBubble" nodeType="interactiveSeq">
                <p:stCondLst>
                  <p:cond evt="onClick" delay="0">
                    <p:tgtEl>
                      <p:spTgt spid="10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52"/>
                                        </p:tgtEl>
                                      </p:cBhvr>
                                    </p:cmd>
                                  </p:childTnLst>
                                </p:cTn>
                              </p:par>
                            </p:childTnLst>
                          </p:cTn>
                        </p:par>
                      </p:childTnLst>
                    </p:cTn>
                  </p:par>
                </p:childTnLst>
              </p:cTn>
              <p:nextCondLst>
                <p:cond evt="onClick" delay="0">
                  <p:tgtEl>
                    <p:spTgt spid="105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93043" y="620688"/>
            <a:ext cx="8002588" cy="1143000"/>
          </a:xfrm>
        </p:spPr>
        <p:txBody>
          <a:bodyPr/>
          <a:lstStyle/>
          <a:p>
            <a:r>
              <a:rPr lang="en-GB" b="1" err="1">
                <a:solidFill>
                  <a:srgbClr val="20AB9D"/>
                </a:solidFill>
                <a:latin typeface="Comic Sans MS"/>
                <a:ea typeface="MS PGothic"/>
                <a:cs typeface="Arial"/>
              </a:rPr>
              <a:t>WellComm</a:t>
            </a:r>
            <a:r>
              <a:rPr lang="en-GB" b="1">
                <a:solidFill>
                  <a:srgbClr val="20AB9D"/>
                </a:solidFill>
                <a:latin typeface="Comic Sans MS"/>
                <a:ea typeface="MS PGothic"/>
                <a:cs typeface="Arial"/>
              </a:rPr>
              <a:t> Early Years sections</a:t>
            </a:r>
            <a:endParaRPr lang="en-GB" sz="1200" b="1">
              <a:solidFill>
                <a:srgbClr val="20AB9D"/>
              </a:solidFill>
              <a:latin typeface="Comic Sans MS"/>
              <a:ea typeface="MS PGothic" charset="0"/>
              <a:cs typeface="MS PGothic" charset="0"/>
            </a:endParaRPr>
          </a:p>
        </p:txBody>
      </p:sp>
      <p:sp>
        <p:nvSpPr>
          <p:cNvPr id="2" name="TextBox 1">
            <a:extLst>
              <a:ext uri="{FF2B5EF4-FFF2-40B4-BE49-F238E27FC236}">
                <a16:creationId xmlns:a16="http://schemas.microsoft.com/office/drawing/2014/main" id="{6F1696FA-1C6B-1341-2494-323A54F0043C}"/>
              </a:ext>
            </a:extLst>
          </p:cNvPr>
          <p:cNvSpPr txBox="1"/>
          <p:nvPr/>
        </p:nvSpPr>
        <p:spPr>
          <a:xfrm>
            <a:off x="3930267" y="1479014"/>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a:solidFill>
                  <a:srgbClr val="20AB9D"/>
                </a:solidFill>
                <a:latin typeface="Comic Sans MS"/>
              </a:rPr>
              <a:t>Primary</a:t>
            </a:r>
            <a:endParaRPr lang="en-US"/>
          </a:p>
        </p:txBody>
      </p:sp>
      <p:pic>
        <p:nvPicPr>
          <p:cNvPr id="8" name="Picture 7">
            <a:extLst>
              <a:ext uri="{FF2B5EF4-FFF2-40B4-BE49-F238E27FC236}">
                <a16:creationId xmlns:a16="http://schemas.microsoft.com/office/drawing/2014/main" id="{A93CE737-6EF1-2D5A-BE2E-9951A0C61236}"/>
              </a:ext>
            </a:extLst>
          </p:cNvPr>
          <p:cNvPicPr>
            <a:picLocks noChangeAspect="1"/>
          </p:cNvPicPr>
          <p:nvPr/>
        </p:nvPicPr>
        <p:blipFill>
          <a:blip r:embed="rId5"/>
          <a:stretch>
            <a:fillRect/>
          </a:stretch>
        </p:blipFill>
        <p:spPr>
          <a:xfrm>
            <a:off x="4014017" y="1195265"/>
            <a:ext cx="4678908" cy="4779780"/>
          </a:xfrm>
          <a:prstGeom prst="rect">
            <a:avLst/>
          </a:prstGeom>
        </p:spPr>
      </p:pic>
      <p:pic>
        <p:nvPicPr>
          <p:cNvPr id="13" name="Video 12">
            <a:hlinkClick r:id="" action="ppaction://media"/>
            <a:extLst>
              <a:ext uri="{FF2B5EF4-FFF2-40B4-BE49-F238E27FC236}">
                <a16:creationId xmlns:a16="http://schemas.microsoft.com/office/drawing/2014/main" id="{7CEA44D1-1108-444A-160F-2C4E274CD2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272667" y="4350286"/>
            <a:ext cx="3657600" cy="2057400"/>
          </a:xfrm>
          <a:prstGeom prst="rect">
            <a:avLst/>
          </a:prstGeom>
          <a:ln w="19050" cap="rnd">
            <a:solidFill>
              <a:srgbClr val="404040"/>
            </a:solidFill>
          </a:ln>
          <a:effectLst/>
        </p:spPr>
      </p:pic>
    </p:spTree>
    <p:extLst>
      <p:ext uri="{BB962C8B-B14F-4D97-AF65-F5344CB8AC3E}">
        <p14:creationId xmlns:p14="http://schemas.microsoft.com/office/powerpoint/2010/main" val="2183085679"/>
      </p:ext>
    </p:extLst>
  </p:cSld>
  <p:clrMapOvr>
    <a:masterClrMapping/>
  </p:clrMapOvr>
  <mc:AlternateContent xmlns:mc="http://schemas.openxmlformats.org/markup-compatibility/2006" xmlns:p14="http://schemas.microsoft.com/office/powerpoint/2010/main">
    <mc:Choice Requires="p14">
      <p:transition p14:dur="0" advTm="15242"/>
    </mc:Choice>
    <mc:Fallback xmlns="">
      <p:transition advTm="1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93043" y="620688"/>
            <a:ext cx="8002588" cy="1143000"/>
          </a:xfrm>
        </p:spPr>
        <p:txBody>
          <a:bodyPr/>
          <a:lstStyle/>
          <a:p>
            <a:r>
              <a:rPr lang="en-GB" b="1" err="1">
                <a:solidFill>
                  <a:srgbClr val="20AB9D"/>
                </a:solidFill>
                <a:latin typeface="Comic Sans MS"/>
                <a:ea typeface="MS PGothic"/>
                <a:cs typeface="Arial"/>
              </a:rPr>
              <a:t>WellComm</a:t>
            </a:r>
            <a:r>
              <a:rPr lang="en-GB" b="1">
                <a:solidFill>
                  <a:srgbClr val="20AB9D"/>
                </a:solidFill>
                <a:latin typeface="Comic Sans MS"/>
                <a:ea typeface="MS PGothic"/>
                <a:cs typeface="Arial"/>
              </a:rPr>
              <a:t> Early Years sections</a:t>
            </a:r>
            <a:endParaRPr lang="en-GB" sz="1200" b="1">
              <a:solidFill>
                <a:srgbClr val="20AB9D"/>
              </a:solidFill>
              <a:latin typeface="Comic Sans MS"/>
              <a:ea typeface="MS PGothic" charset="0"/>
              <a:cs typeface="MS PGothic" charset="0"/>
            </a:endParaRPr>
          </a:p>
        </p:txBody>
      </p:sp>
      <p:pic>
        <p:nvPicPr>
          <p:cNvPr id="8" name="Picture 7">
            <a:extLst>
              <a:ext uri="{FF2B5EF4-FFF2-40B4-BE49-F238E27FC236}">
                <a16:creationId xmlns:a16="http://schemas.microsoft.com/office/drawing/2014/main" id="{A93CE737-6EF1-2D5A-BE2E-9951A0C61236}"/>
              </a:ext>
            </a:extLst>
          </p:cNvPr>
          <p:cNvPicPr>
            <a:picLocks noChangeAspect="1"/>
          </p:cNvPicPr>
          <p:nvPr/>
        </p:nvPicPr>
        <p:blipFill>
          <a:blip r:embed="rId5"/>
          <a:stretch>
            <a:fillRect/>
          </a:stretch>
        </p:blipFill>
        <p:spPr>
          <a:xfrm>
            <a:off x="5175372" y="1592069"/>
            <a:ext cx="3657600" cy="3673862"/>
          </a:xfrm>
          <a:prstGeom prst="rect">
            <a:avLst/>
          </a:prstGeom>
        </p:spPr>
      </p:pic>
      <p:sp>
        <p:nvSpPr>
          <p:cNvPr id="3" name="Oval 2">
            <a:extLst>
              <a:ext uri="{FF2B5EF4-FFF2-40B4-BE49-F238E27FC236}">
                <a16:creationId xmlns:a16="http://schemas.microsoft.com/office/drawing/2014/main" id="{6A308D19-A403-23CF-BB0E-C90C80B06DD1}"/>
              </a:ext>
            </a:extLst>
          </p:cNvPr>
          <p:cNvSpPr/>
          <p:nvPr/>
        </p:nvSpPr>
        <p:spPr>
          <a:xfrm>
            <a:off x="6264138" y="4430250"/>
            <a:ext cx="1283109" cy="5539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A10A38B1-A1DB-6B48-C4D6-D8E595FEC38F}"/>
              </a:ext>
            </a:extLst>
          </p:cNvPr>
          <p:cNvCxnSpPr/>
          <p:nvPr/>
        </p:nvCxnSpPr>
        <p:spPr>
          <a:xfrm>
            <a:off x="3869566" y="4584619"/>
            <a:ext cx="10644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Video 16">
            <a:hlinkClick r:id="" action="ppaction://media"/>
            <a:extLst>
              <a:ext uri="{FF2B5EF4-FFF2-40B4-BE49-F238E27FC236}">
                <a16:creationId xmlns:a16="http://schemas.microsoft.com/office/drawing/2014/main" id="{0AB04B9F-45D2-12C2-9FFF-034AF4B7F95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134144" y="4707249"/>
            <a:ext cx="3657600" cy="2057400"/>
          </a:xfrm>
          <a:prstGeom prst="rect">
            <a:avLst/>
          </a:prstGeom>
          <a:ln w="19050" cap="rnd">
            <a:solidFill>
              <a:srgbClr val="404040"/>
            </a:solidFill>
          </a:ln>
          <a:effectLst/>
        </p:spPr>
      </p:pic>
    </p:spTree>
    <p:extLst>
      <p:ext uri="{BB962C8B-B14F-4D97-AF65-F5344CB8AC3E}">
        <p14:creationId xmlns:p14="http://schemas.microsoft.com/office/powerpoint/2010/main" val="1063754059"/>
      </p:ext>
    </p:extLst>
  </p:cSld>
  <p:clrMapOvr>
    <a:masterClrMapping/>
  </p:clrMapOvr>
  <p:transition advTm="811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C2EF26-015F-27D1-2FAD-D292FC2C68DD}"/>
              </a:ext>
            </a:extLst>
          </p:cNvPr>
          <p:cNvPicPr>
            <a:picLocks noChangeAspect="1"/>
          </p:cNvPicPr>
          <p:nvPr/>
        </p:nvPicPr>
        <p:blipFill>
          <a:blip r:embed="rId5"/>
          <a:stretch>
            <a:fillRect/>
          </a:stretch>
        </p:blipFill>
        <p:spPr>
          <a:xfrm>
            <a:off x="272267" y="846675"/>
            <a:ext cx="3470567" cy="5445686"/>
          </a:xfrm>
          <a:prstGeom prst="rect">
            <a:avLst/>
          </a:prstGeom>
        </p:spPr>
      </p:pic>
      <p:pic>
        <p:nvPicPr>
          <p:cNvPr id="10" name="Picture 9">
            <a:extLst>
              <a:ext uri="{FF2B5EF4-FFF2-40B4-BE49-F238E27FC236}">
                <a16:creationId xmlns:a16="http://schemas.microsoft.com/office/drawing/2014/main" id="{2CFC570C-860A-C4E7-6BF5-7B65E6F5476D}"/>
              </a:ext>
            </a:extLst>
          </p:cNvPr>
          <p:cNvPicPr>
            <a:picLocks noChangeAspect="1"/>
          </p:cNvPicPr>
          <p:nvPr/>
        </p:nvPicPr>
        <p:blipFill>
          <a:blip r:embed="rId6"/>
          <a:stretch>
            <a:fillRect/>
          </a:stretch>
        </p:blipFill>
        <p:spPr>
          <a:xfrm>
            <a:off x="3897736" y="807396"/>
            <a:ext cx="3368795" cy="5465988"/>
          </a:xfrm>
          <a:prstGeom prst="rect">
            <a:avLst/>
          </a:prstGeom>
        </p:spPr>
      </p:pic>
      <p:pic>
        <p:nvPicPr>
          <p:cNvPr id="36" name="Video 35">
            <a:hlinkClick r:id="" action="ppaction://media"/>
            <a:extLst>
              <a:ext uri="{FF2B5EF4-FFF2-40B4-BE49-F238E27FC236}">
                <a16:creationId xmlns:a16="http://schemas.microsoft.com/office/drawing/2014/main" id="{BCC6ACC1-9993-D5F4-54D8-9C24A1E2F19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a:stretch>
            <a:fillRect/>
          </a:stretch>
        </p:blipFill>
        <p:spPr>
          <a:xfrm>
            <a:off x="5938693" y="5068111"/>
            <a:ext cx="3001134" cy="1688138"/>
          </a:xfrm>
          <a:prstGeom prst="rect">
            <a:avLst/>
          </a:prstGeom>
          <a:ln w="19050" cap="rnd">
            <a:solidFill>
              <a:srgbClr val="404040"/>
            </a:solidFill>
          </a:ln>
          <a:effectLst/>
        </p:spPr>
      </p:pic>
    </p:spTree>
    <p:extLst>
      <p:ext uri="{BB962C8B-B14F-4D97-AF65-F5344CB8AC3E}">
        <p14:creationId xmlns:p14="http://schemas.microsoft.com/office/powerpoint/2010/main" val="3249071119"/>
      </p:ext>
    </p:extLst>
  </p:cSld>
  <p:clrMapOvr>
    <a:masterClrMapping/>
  </p:clrMapOvr>
  <mc:AlternateContent xmlns:mc="http://schemas.openxmlformats.org/markup-compatibility/2006" xmlns:p14="http://schemas.microsoft.com/office/powerpoint/2010/main">
    <mc:Choice Requires="p14">
      <p:transition p14:dur="0" advTm="70857"/>
    </mc:Choice>
    <mc:Fallback xmlns="">
      <p:transition advTm="70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6"/>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C2EF26-015F-27D1-2FAD-D292FC2C68DD}"/>
              </a:ext>
            </a:extLst>
          </p:cNvPr>
          <p:cNvPicPr>
            <a:picLocks noChangeAspect="1"/>
          </p:cNvPicPr>
          <p:nvPr/>
        </p:nvPicPr>
        <p:blipFill>
          <a:blip r:embed="rId5"/>
          <a:stretch>
            <a:fillRect/>
          </a:stretch>
        </p:blipFill>
        <p:spPr>
          <a:xfrm>
            <a:off x="204173" y="488186"/>
            <a:ext cx="3748395" cy="5881628"/>
          </a:xfrm>
          <a:prstGeom prst="rect">
            <a:avLst/>
          </a:prstGeom>
        </p:spPr>
      </p:pic>
      <p:pic>
        <p:nvPicPr>
          <p:cNvPr id="10" name="Picture 9">
            <a:extLst>
              <a:ext uri="{FF2B5EF4-FFF2-40B4-BE49-F238E27FC236}">
                <a16:creationId xmlns:a16="http://schemas.microsoft.com/office/drawing/2014/main" id="{2CFC570C-860A-C4E7-6BF5-7B65E6F5476D}"/>
              </a:ext>
            </a:extLst>
          </p:cNvPr>
          <p:cNvPicPr>
            <a:picLocks noChangeAspect="1"/>
          </p:cNvPicPr>
          <p:nvPr/>
        </p:nvPicPr>
        <p:blipFill>
          <a:blip r:embed="rId6"/>
          <a:stretch>
            <a:fillRect/>
          </a:stretch>
        </p:blipFill>
        <p:spPr>
          <a:xfrm>
            <a:off x="4149673" y="488185"/>
            <a:ext cx="3637475" cy="5901931"/>
          </a:xfrm>
          <a:prstGeom prst="rect">
            <a:avLst/>
          </a:prstGeom>
        </p:spPr>
      </p:pic>
      <p:sp>
        <p:nvSpPr>
          <p:cNvPr id="2" name="Oval 1">
            <a:extLst>
              <a:ext uri="{FF2B5EF4-FFF2-40B4-BE49-F238E27FC236}">
                <a16:creationId xmlns:a16="http://schemas.microsoft.com/office/drawing/2014/main" id="{A64F6EE3-4323-AC09-0CAE-8777E946FF3D}"/>
              </a:ext>
            </a:extLst>
          </p:cNvPr>
          <p:cNvSpPr/>
          <p:nvPr/>
        </p:nvSpPr>
        <p:spPr>
          <a:xfrm>
            <a:off x="2078370" y="4984647"/>
            <a:ext cx="1874198" cy="1142999"/>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Video 11">
            <a:hlinkClick r:id="" action="ppaction://media"/>
            <a:extLst>
              <a:ext uri="{FF2B5EF4-FFF2-40B4-BE49-F238E27FC236}">
                <a16:creationId xmlns:a16="http://schemas.microsoft.com/office/drawing/2014/main" id="{7B292FB9-DBA2-B383-566F-BE012869CF3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a:stretch>
            <a:fillRect/>
          </a:stretch>
        </p:blipFill>
        <p:spPr>
          <a:xfrm>
            <a:off x="6180589" y="5107623"/>
            <a:ext cx="2759238" cy="1552071"/>
          </a:xfrm>
          <a:prstGeom prst="rect">
            <a:avLst/>
          </a:prstGeom>
          <a:ln w="19050" cap="rnd">
            <a:solidFill>
              <a:srgbClr val="404040"/>
            </a:solidFill>
          </a:ln>
          <a:effectLst/>
        </p:spPr>
      </p:pic>
    </p:spTree>
    <p:extLst>
      <p:ext uri="{BB962C8B-B14F-4D97-AF65-F5344CB8AC3E}">
        <p14:creationId xmlns:p14="http://schemas.microsoft.com/office/powerpoint/2010/main" val="2477736527"/>
      </p:ext>
    </p:extLst>
  </p:cSld>
  <p:clrMapOvr>
    <a:masterClrMapping/>
  </p:clrMapOvr>
  <mc:AlternateContent xmlns:mc="http://schemas.openxmlformats.org/markup-compatibility/2006" xmlns:p14="http://schemas.microsoft.com/office/powerpoint/2010/main">
    <mc:Choice Requires="p14">
      <p:transition p14:dur="0" advTm="36860"/>
    </mc:Choice>
    <mc:Fallback xmlns="">
      <p:transition advTm="3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5EF5BA-DA17-6D28-E7C8-7A806A17DE6D}"/>
              </a:ext>
            </a:extLst>
          </p:cNvPr>
          <p:cNvPicPr>
            <a:picLocks noChangeAspect="1"/>
          </p:cNvPicPr>
          <p:nvPr/>
        </p:nvPicPr>
        <p:blipFill>
          <a:blip r:embed="rId5"/>
          <a:srcRect t="30775" b="6568"/>
          <a:stretch/>
        </p:blipFill>
        <p:spPr>
          <a:xfrm>
            <a:off x="0" y="957643"/>
            <a:ext cx="9144000" cy="3308466"/>
          </a:xfrm>
          <a:prstGeom prst="rect">
            <a:avLst/>
          </a:prstGeom>
        </p:spPr>
      </p:pic>
      <p:pic>
        <p:nvPicPr>
          <p:cNvPr id="18" name="Video 17">
            <a:hlinkClick r:id="" action="ppaction://media"/>
            <a:extLst>
              <a:ext uri="{FF2B5EF4-FFF2-40B4-BE49-F238E27FC236}">
                <a16:creationId xmlns:a16="http://schemas.microsoft.com/office/drawing/2014/main" id="{FC53640D-FFF2-BB5E-D1A2-D621CEA29A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299515" y="4562662"/>
            <a:ext cx="3657600" cy="2057400"/>
          </a:xfrm>
          <a:prstGeom prst="rect">
            <a:avLst/>
          </a:prstGeom>
          <a:ln w="19050" cap="rnd">
            <a:solidFill>
              <a:srgbClr val="404040"/>
            </a:solidFill>
          </a:ln>
          <a:effectLst/>
        </p:spPr>
      </p:pic>
    </p:spTree>
    <p:extLst>
      <p:ext uri="{BB962C8B-B14F-4D97-AF65-F5344CB8AC3E}">
        <p14:creationId xmlns:p14="http://schemas.microsoft.com/office/powerpoint/2010/main" val="1960445204"/>
      </p:ext>
    </p:extLst>
  </p:cSld>
  <p:clrMapOvr>
    <a:masterClrMapping/>
  </p:clrMapOvr>
  <mc:AlternateContent xmlns:mc="http://schemas.openxmlformats.org/markup-compatibility/2006" xmlns:p14="http://schemas.microsoft.com/office/powerpoint/2010/main">
    <mc:Choice Requires="p14">
      <p:transition p14:dur="0" advTm="66411"/>
    </mc:Choice>
    <mc:Fallback xmlns="">
      <p:transition advTm="6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2"/>
</p:tagLst>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B0FEB1ECC4634F8CF478C8A66E838E" ma:contentTypeVersion="0" ma:contentTypeDescription="Create a new document." ma:contentTypeScope="" ma:versionID="2204b5135b98582351840dbc695dd529">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613734-4B06-4B8E-ABAF-CB1718B7DF78}">
  <ds:schemaRefs>
    <ds:schemaRef ds:uri="http://schemas.microsoft.com/sharepoint/v3/contenttype/forms"/>
  </ds:schemaRefs>
</ds:datastoreItem>
</file>

<file path=customXml/itemProps2.xml><?xml version="1.0" encoding="utf-8"?>
<ds:datastoreItem xmlns:ds="http://schemas.openxmlformats.org/officeDocument/2006/customXml" ds:itemID="{9E2320F5-D6AD-4923-AB1C-70EEC3EF3E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D8BC665-7302-460A-A213-2DAF3B4ABC19}">
  <ds:schemaRefs>
    <ds:schemaRef ds:uri="46591e4a-21e1-4d6c-83e4-0b3ee663d57e"/>
    <ds:schemaRef ds:uri="be363c14-cb70-4dbe-91dc-d5f2fd7c88be"/>
    <ds:schemaRef ds:uri="e8a5ee86-a704-4a64-96fa-f39a4ffd7c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850</Words>
  <Application>Microsoft Office PowerPoint</Application>
  <PresentationFormat>On-screen Show (4:3)</PresentationFormat>
  <Paragraphs>26</Paragraphs>
  <Slides>7</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Comic Sans MS</vt:lpstr>
      <vt:lpstr>Times New Roman</vt:lpstr>
      <vt:lpstr>Hemisphere</vt:lpstr>
      <vt:lpstr> How to do the Early Years screening</vt:lpstr>
      <vt:lpstr>PowerPoint Presentation</vt:lpstr>
      <vt:lpstr>WellComm Early Years sections</vt:lpstr>
      <vt:lpstr>WellComm Early Years sections</vt:lpstr>
      <vt:lpstr>PowerPoint Presentation</vt:lpstr>
      <vt:lpstr>PowerPoint Presentation</vt:lpstr>
      <vt:lpstr>PowerPoint Presentation</vt:lpstr>
    </vt:vector>
  </TitlesOfParts>
  <Company>Pennine 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WellComm Toolkit Training</dc:title>
  <dc:creator>Drake Jessica</dc:creator>
  <cp:lastModifiedBy>Ailsa Robinson</cp:lastModifiedBy>
  <cp:revision>15</cp:revision>
  <cp:lastPrinted>2020-02-24T15:30:26Z</cp:lastPrinted>
  <dcterms:created xsi:type="dcterms:W3CDTF">2019-08-07T08:57:14Z</dcterms:created>
  <dcterms:modified xsi:type="dcterms:W3CDTF">2025-06-30T14:10:34Z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0x010100DBB0FEB1ECC4634F8CF478C8A66E838E</vt:lpwstr>
  </property>
  <property fmtid="{D5CDD505-2E9C-101B-9397-08002B2CF9AE}" pid="3" name="Order">
    <vt:r8>56900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