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62" r:id="rId5"/>
    <p:sldId id="263"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77551" autoAdjust="0"/>
  </p:normalViewPr>
  <p:slideViewPr>
    <p:cSldViewPr snapToGrid="0">
      <p:cViewPr varScale="1">
        <p:scale>
          <a:sx n="54" d="100"/>
          <a:sy n="54" d="100"/>
        </p:scale>
        <p:origin x="11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F5084A-9F49-4587-AA83-80668FA8281D}" type="datetimeFigureOut">
              <a:rPr lang="en-GB" smtClean="0"/>
              <a:t>14/03/2025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524D6B-B65C-433A-8132-500D66C6BA04}" type="slidenum">
              <a:rPr lang="en-GB" smtClean="0"/>
              <a:t>‹#›</a:t>
            </a:fld>
            <a:endParaRPr lang="en-GB"/>
          </a:p>
        </p:txBody>
      </p:sp>
    </p:spTree>
    <p:extLst>
      <p:ext uri="{BB962C8B-B14F-4D97-AF65-F5344CB8AC3E}">
        <p14:creationId xmlns:p14="http://schemas.microsoft.com/office/powerpoint/2010/main" val="602007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Debbie</a:t>
            </a:r>
          </a:p>
        </p:txBody>
      </p:sp>
      <p:sp>
        <p:nvSpPr>
          <p:cNvPr id="4" name="Slide Number Placeholder 3"/>
          <p:cNvSpPr>
            <a:spLocks noGrp="1"/>
          </p:cNvSpPr>
          <p:nvPr>
            <p:ph type="sldNum" sz="quarter" idx="5"/>
          </p:nvPr>
        </p:nvSpPr>
        <p:spPr/>
        <p:txBody>
          <a:bodyPr/>
          <a:lstStyle/>
          <a:p>
            <a:fld id="{8A524D6B-B65C-433A-8132-500D66C6BA04}" type="slidenum">
              <a:rPr lang="en-GB" smtClean="0"/>
              <a:t>1</a:t>
            </a:fld>
            <a:endParaRPr lang="en-GB"/>
          </a:p>
        </p:txBody>
      </p:sp>
    </p:spTree>
    <p:extLst>
      <p:ext uri="{BB962C8B-B14F-4D97-AF65-F5344CB8AC3E}">
        <p14:creationId xmlns:p14="http://schemas.microsoft.com/office/powerpoint/2010/main" val="2556816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Debbie</a:t>
            </a:r>
          </a:p>
          <a:p>
            <a:r>
              <a:rPr lang="en-GB" dirty="0"/>
              <a:t>Key messages:</a:t>
            </a:r>
          </a:p>
          <a:p>
            <a:r>
              <a:rPr lang="en-GB" dirty="0"/>
              <a:t>Want children to be independent learners – most children are – need to ensure all children are </a:t>
            </a:r>
          </a:p>
          <a:p>
            <a:r>
              <a:rPr lang="en-GB" dirty="0"/>
              <a:t>Who?</a:t>
            </a:r>
          </a:p>
          <a:p>
            <a:r>
              <a:rPr lang="en-GB" dirty="0"/>
              <a:t>Someone interested in learning and wanting to know ore</a:t>
            </a:r>
          </a:p>
          <a:p>
            <a:r>
              <a:rPr lang="en-GB" dirty="0"/>
              <a:t>Good a building relationships with cs and working with others</a:t>
            </a:r>
          </a:p>
          <a:p>
            <a:endParaRPr lang="en-GB" dirty="0"/>
          </a:p>
          <a:p>
            <a:endParaRPr lang="en-GB" dirty="0"/>
          </a:p>
        </p:txBody>
      </p:sp>
      <p:sp>
        <p:nvSpPr>
          <p:cNvPr id="4" name="Slide Number Placeholder 3"/>
          <p:cNvSpPr>
            <a:spLocks noGrp="1"/>
          </p:cNvSpPr>
          <p:nvPr>
            <p:ph type="sldNum" sz="quarter" idx="5"/>
          </p:nvPr>
        </p:nvSpPr>
        <p:spPr/>
        <p:txBody>
          <a:bodyPr/>
          <a:lstStyle/>
          <a:p>
            <a:fld id="{8A524D6B-B65C-433A-8132-500D66C6BA04}" type="slidenum">
              <a:rPr lang="en-GB" smtClean="0"/>
              <a:t>2</a:t>
            </a:fld>
            <a:endParaRPr lang="en-GB"/>
          </a:p>
        </p:txBody>
      </p:sp>
    </p:spTree>
    <p:extLst>
      <p:ext uri="{BB962C8B-B14F-4D97-AF65-F5344CB8AC3E}">
        <p14:creationId xmlns:p14="http://schemas.microsoft.com/office/powerpoint/2010/main" val="3260632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Debbie</a:t>
            </a:r>
          </a:p>
        </p:txBody>
      </p:sp>
      <p:sp>
        <p:nvSpPr>
          <p:cNvPr id="4" name="Slide Number Placeholder 3"/>
          <p:cNvSpPr>
            <a:spLocks noGrp="1"/>
          </p:cNvSpPr>
          <p:nvPr>
            <p:ph type="sldNum" sz="quarter" idx="5"/>
          </p:nvPr>
        </p:nvSpPr>
        <p:spPr/>
        <p:txBody>
          <a:bodyPr/>
          <a:lstStyle/>
          <a:p>
            <a:fld id="{8A524D6B-B65C-433A-8132-500D66C6BA04}" type="slidenum">
              <a:rPr lang="en-GB" smtClean="0"/>
              <a:t>3</a:t>
            </a:fld>
            <a:endParaRPr lang="en-GB"/>
          </a:p>
        </p:txBody>
      </p:sp>
    </p:spTree>
    <p:extLst>
      <p:ext uri="{BB962C8B-B14F-4D97-AF65-F5344CB8AC3E}">
        <p14:creationId xmlns:p14="http://schemas.microsoft.com/office/powerpoint/2010/main" val="1860556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Elaine</a:t>
            </a:r>
          </a:p>
          <a:p>
            <a:pPr marL="228600" indent="-228600">
              <a:buAutoNum type="arabicPeriod"/>
            </a:pPr>
            <a:r>
              <a:rPr lang="en-GB" b="0" dirty="0"/>
              <a:t>So, Debbie has given you an overview of what </a:t>
            </a:r>
            <a:r>
              <a:rPr lang="en-GB" b="0" dirty="0" err="1"/>
              <a:t>MeLSA</a:t>
            </a:r>
            <a:r>
              <a:rPr lang="en-GB" b="0" dirty="0"/>
              <a:t> is and how it can benefit children and young people in our schools. What  I'm going to now is give you a bit more detail. I should add at this point that </a:t>
            </a:r>
            <a:r>
              <a:rPr lang="en-GB" b="0" dirty="0" err="1"/>
              <a:t>MeLSA</a:t>
            </a:r>
            <a:r>
              <a:rPr lang="en-GB" b="0" dirty="0"/>
              <a:t> stands for mediated learning approach, rather than learning assistant, because the course in Bristol has been delivered in a variety of settings, </a:t>
            </a:r>
            <a:r>
              <a:rPr lang="en-GB" b="0" dirty="0" err="1"/>
              <a:t>eg</a:t>
            </a:r>
            <a:r>
              <a:rPr lang="en-GB" b="0" dirty="0"/>
              <a:t> to </a:t>
            </a:r>
            <a:r>
              <a:rPr lang="en-GB" b="0" dirty="0" err="1"/>
              <a:t>TAs.</a:t>
            </a:r>
            <a:r>
              <a:rPr lang="en-GB" b="0" dirty="0"/>
              <a:t>, to whole school teaching staff, and to senior managers across schools who wanted to make systemic changes in their schools.</a:t>
            </a:r>
          </a:p>
          <a:p>
            <a:pPr marL="228600" indent="-228600">
              <a:buAutoNum type="arabicPeriod"/>
            </a:pPr>
            <a:r>
              <a:rPr lang="en-GB" b="1" dirty="0"/>
              <a:t> </a:t>
            </a:r>
            <a:r>
              <a:rPr lang="en-GB" b="0" dirty="0"/>
              <a:t>As mentioned earlier the entire concept and design of the course of </a:t>
            </a:r>
            <a:r>
              <a:rPr lang="en-GB" b="0" dirty="0" err="1"/>
              <a:t>MeLSA</a:t>
            </a:r>
            <a:r>
              <a:rPr lang="en-GB" b="0" dirty="0"/>
              <a:t> has come from Bristol educational child psychology service.  The content came firstly from EPs analysing their own work and identifying common themes in their work around learning: thinking about what do we want adults who support children with that learning to know? The content was also informed by questionnaires that were sent out to </a:t>
            </a:r>
            <a:r>
              <a:rPr lang="en-GB" b="0" dirty="0" err="1"/>
              <a:t>sencos</a:t>
            </a:r>
            <a:r>
              <a:rPr lang="en-GB" b="0" dirty="0"/>
              <a:t> with questions like ‘what do you want your TAs to know? And questionnaires to TAs again ‘what would you like to know around learning and supporting children with their learning?’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3.</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First 3 days, </a:t>
            </a:r>
            <a:r>
              <a:rPr lang="en-GB" dirty="0"/>
              <a:t>learning theories that will help TAs understand how to help CYP to become independent learners with a real focus on theory and practice  of mediating and mindset, which are two threads that run right through the training.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There is a strong focus on the psychology of learning, as you would probably expect, for example we  look at Vygotsky and the zone of proximal       development; Feuerstein - mediating, what we are learning, why – meaning, where – transferring learning to other areas;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It includes a lot of work and concepts that I was more familiar with when I was doing my psychology degree and my EP training and maybe has dropped off my radar a bit. One of our approaches to preparing for delivering this training is to meet every month to discuss each day's training content.  So far we’ve had a month to read and familiarise ourselves with the content of day one and recently had our meeting to discuss it. and I am finding this incredibly beneficial to my own understanding about learning and different ways that we can support people with their learning. I'm finding that it's already influencing my own practice. So for example part of this first session looks at the different levels of mediation what I’ve now started to do when supporting our  first year trainee EP is rather than telling her how I would approach a new piece of work she is about to do and  give her examples from my previous practise  which is going in at level 4 of mediating , I'm going in at level 1 where we try to get students to think about what they already know and how they can use that to help them in this new task. So for example I'm asking questions like ‘have you done anything like this before?’, ‘ can you think of a time when you've spoken to a parent or had a meeting with a parent/ teacher about a child?’ , ‘what helped in that situation?’ ‘can you think of any skills you used that you'll be able to use in this new task that you're about to do?’ So I’m starting from that level 1 and sometimes I'm finding that that's all I need. Sometimes I'm finding that there is a bit more level 2, or Level 3 or level 4 that needs to go in. But for me the important thing is that I am going in at level one I'm not assuming that more is needed at the start.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So, day one also includes </a:t>
            </a:r>
            <a:r>
              <a:rPr lang="en-GB" dirty="0"/>
              <a:t>work around mindsets that promote learning and how to foster these growth mindsets. </a:t>
            </a:r>
          </a:p>
          <a:p>
            <a:r>
              <a:rPr lang="en-GB" dirty="0"/>
              <a:t>Day two focuses on  the psychology of thinking and the thinking skills that we use to monitor, control and direct our learning, and </a:t>
            </a:r>
          </a:p>
          <a:p>
            <a:r>
              <a:rPr lang="en-GB" dirty="0"/>
              <a:t>Day three we learn about multi-store memory including working memory,  what may impact memory and recall in the classroom and how to support memory and recall in the classroom.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On day 4 we look at </a:t>
            </a:r>
            <a:r>
              <a:rPr lang="en-GB" b="0" dirty="0"/>
              <a:t>the psychology of learning maths,</a:t>
            </a:r>
            <a:r>
              <a:rPr lang="en-GB" dirty="0"/>
              <a:t> investigation skills, mediating maths interventions to support learners </a:t>
            </a:r>
          </a:p>
          <a:p>
            <a:r>
              <a:rPr lang="en-GB" b="1" dirty="0"/>
              <a:t>On day 5 we look at </a:t>
            </a:r>
            <a:r>
              <a:rPr lang="en-GB" b="0" dirty="0"/>
              <a:t>the psychology of learning to read and write, Jonathan </a:t>
            </a:r>
            <a:r>
              <a:rPr lang="en-GB" b="0" dirty="0" err="1"/>
              <a:t>Solity’s</a:t>
            </a:r>
            <a:r>
              <a:rPr lang="en-GB" b="0" dirty="0"/>
              <a:t> work, and precision teaching, fluency and paired reading approaches. How to support a CYP in developing their reading, writing and spelling, and develop  confidence in mediating these skills. </a:t>
            </a:r>
          </a:p>
          <a:p>
            <a:r>
              <a:rPr lang="en-GB" b="1" dirty="0"/>
              <a:t>On the final day </a:t>
            </a:r>
            <a:r>
              <a:rPr lang="en-GB" b="0" dirty="0"/>
              <a:t>we review learning, action plan for next steps ideally with the MeLSA’s line manager, and start the supervision process. </a:t>
            </a:r>
            <a:endParaRPr lang="en-GB" b="1" dirty="0"/>
          </a:p>
          <a:p>
            <a:endParaRPr lang="en-GB" b="0" dirty="0"/>
          </a:p>
          <a:p>
            <a:endParaRPr lang="en-GB" b="1" dirty="0"/>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8A524D6B-B65C-433A-8132-500D66C6BA04}" type="slidenum">
              <a:rPr lang="en-GB" smtClean="0"/>
              <a:t>4</a:t>
            </a:fld>
            <a:endParaRPr lang="en-GB"/>
          </a:p>
        </p:txBody>
      </p:sp>
    </p:spTree>
    <p:extLst>
      <p:ext uri="{BB962C8B-B14F-4D97-AF65-F5344CB8AC3E}">
        <p14:creationId xmlns:p14="http://schemas.microsoft.com/office/powerpoint/2010/main" val="2725880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Elaine &amp; Debbie</a:t>
            </a:r>
          </a:p>
          <a:p>
            <a:endParaRPr lang="en-GB" dirty="0"/>
          </a:p>
          <a:p>
            <a:r>
              <a:rPr lang="en-GB" dirty="0"/>
              <a:t>There is a lot of theory in the course as you would expect because of the focus on psychology of learning, and there are a lot of practical activities to help participants practise the skills we are considering and promoting, and apply the theory to the classroom.</a:t>
            </a:r>
          </a:p>
          <a:p>
            <a:endParaRPr lang="en-GB" dirty="0"/>
          </a:p>
          <a:p>
            <a:r>
              <a:rPr lang="en-GB" dirty="0"/>
              <a:t>QEST can choose to have a go at this activity.</a:t>
            </a:r>
          </a:p>
          <a:p>
            <a:r>
              <a:rPr lang="en-GB" dirty="0"/>
              <a:t>Child in class has been asked to copy this drawing. How would you the adult support them?</a:t>
            </a:r>
          </a:p>
          <a:p>
            <a:endParaRPr lang="en-GB" dirty="0"/>
          </a:p>
        </p:txBody>
      </p:sp>
      <p:sp>
        <p:nvSpPr>
          <p:cNvPr id="4" name="Slide Number Placeholder 3"/>
          <p:cNvSpPr>
            <a:spLocks noGrp="1"/>
          </p:cNvSpPr>
          <p:nvPr>
            <p:ph type="sldNum" sz="quarter" idx="5"/>
          </p:nvPr>
        </p:nvSpPr>
        <p:spPr/>
        <p:txBody>
          <a:bodyPr/>
          <a:lstStyle/>
          <a:p>
            <a:fld id="{8A524D6B-B65C-433A-8132-500D66C6BA04}" type="slidenum">
              <a:rPr lang="en-GB" smtClean="0"/>
              <a:t>5</a:t>
            </a:fld>
            <a:endParaRPr lang="en-GB"/>
          </a:p>
        </p:txBody>
      </p:sp>
    </p:spTree>
    <p:extLst>
      <p:ext uri="{BB962C8B-B14F-4D97-AF65-F5344CB8AC3E}">
        <p14:creationId xmlns:p14="http://schemas.microsoft.com/office/powerpoint/2010/main" val="1885420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Elaine</a:t>
            </a:r>
          </a:p>
        </p:txBody>
      </p:sp>
      <p:sp>
        <p:nvSpPr>
          <p:cNvPr id="4" name="Slide Number Placeholder 3"/>
          <p:cNvSpPr>
            <a:spLocks noGrp="1"/>
          </p:cNvSpPr>
          <p:nvPr>
            <p:ph type="sldNum" sz="quarter" idx="5"/>
          </p:nvPr>
        </p:nvSpPr>
        <p:spPr/>
        <p:txBody>
          <a:bodyPr/>
          <a:lstStyle/>
          <a:p>
            <a:fld id="{8A524D6B-B65C-433A-8132-500D66C6BA04}" type="slidenum">
              <a:rPr lang="en-GB" smtClean="0"/>
              <a:t>6</a:t>
            </a:fld>
            <a:endParaRPr lang="en-GB"/>
          </a:p>
        </p:txBody>
      </p:sp>
    </p:spTree>
    <p:extLst>
      <p:ext uri="{BB962C8B-B14F-4D97-AF65-F5344CB8AC3E}">
        <p14:creationId xmlns:p14="http://schemas.microsoft.com/office/powerpoint/2010/main" val="1932198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5A983-B971-1C08-EB14-A7451B3083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2B766A2-4964-48CF-D3D1-57AF6DACC9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13BB4FA-CCCA-A900-8E84-CBEFF64C25EB}"/>
              </a:ext>
            </a:extLst>
          </p:cNvPr>
          <p:cNvSpPr>
            <a:spLocks noGrp="1"/>
          </p:cNvSpPr>
          <p:nvPr>
            <p:ph type="dt" sz="half" idx="10"/>
          </p:nvPr>
        </p:nvSpPr>
        <p:spPr/>
        <p:txBody>
          <a:bodyPr/>
          <a:lstStyle/>
          <a:p>
            <a:fld id="{A230E280-47E8-4985-987B-76A349077B56}" type="datetimeFigureOut">
              <a:rPr lang="en-GB" smtClean="0"/>
              <a:t>14/03/2025</a:t>
            </a:fld>
            <a:endParaRPr lang="en-GB"/>
          </a:p>
        </p:txBody>
      </p:sp>
      <p:sp>
        <p:nvSpPr>
          <p:cNvPr id="5" name="Footer Placeholder 4">
            <a:extLst>
              <a:ext uri="{FF2B5EF4-FFF2-40B4-BE49-F238E27FC236}">
                <a16:creationId xmlns:a16="http://schemas.microsoft.com/office/drawing/2014/main" id="{471376A8-460F-D6B5-B66C-5A1C1D088F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2EBC20-F984-EEFE-639C-C9F9E422C394}"/>
              </a:ext>
            </a:extLst>
          </p:cNvPr>
          <p:cNvSpPr>
            <a:spLocks noGrp="1"/>
          </p:cNvSpPr>
          <p:nvPr>
            <p:ph type="sldNum" sz="quarter" idx="12"/>
          </p:nvPr>
        </p:nvSpPr>
        <p:spPr/>
        <p:txBody>
          <a:bodyPr/>
          <a:lstStyle/>
          <a:p>
            <a:fld id="{FEFCB439-3215-4B8A-A441-656FD6B28818}" type="slidenum">
              <a:rPr lang="en-GB" smtClean="0"/>
              <a:t>‹#›</a:t>
            </a:fld>
            <a:endParaRPr lang="en-GB"/>
          </a:p>
        </p:txBody>
      </p:sp>
    </p:spTree>
    <p:extLst>
      <p:ext uri="{BB962C8B-B14F-4D97-AF65-F5344CB8AC3E}">
        <p14:creationId xmlns:p14="http://schemas.microsoft.com/office/powerpoint/2010/main" val="3609543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3C6EC-6AFB-5E1E-D689-BFBAF968618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6182BB4-C94B-525F-6F6C-6C0EF57DAC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A09BF0-F784-8D37-1268-97CEB7C3D22D}"/>
              </a:ext>
            </a:extLst>
          </p:cNvPr>
          <p:cNvSpPr>
            <a:spLocks noGrp="1"/>
          </p:cNvSpPr>
          <p:nvPr>
            <p:ph type="dt" sz="half" idx="10"/>
          </p:nvPr>
        </p:nvSpPr>
        <p:spPr/>
        <p:txBody>
          <a:bodyPr/>
          <a:lstStyle/>
          <a:p>
            <a:fld id="{A230E280-47E8-4985-987B-76A349077B56}" type="datetimeFigureOut">
              <a:rPr lang="en-GB" smtClean="0"/>
              <a:t>14/03/2025</a:t>
            </a:fld>
            <a:endParaRPr lang="en-GB"/>
          </a:p>
        </p:txBody>
      </p:sp>
      <p:sp>
        <p:nvSpPr>
          <p:cNvPr id="5" name="Footer Placeholder 4">
            <a:extLst>
              <a:ext uri="{FF2B5EF4-FFF2-40B4-BE49-F238E27FC236}">
                <a16:creationId xmlns:a16="http://schemas.microsoft.com/office/drawing/2014/main" id="{B4DF757F-AEF9-A17B-6987-26B68C223C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6343A4-7486-5CF0-4F00-A4BB13EE1BFB}"/>
              </a:ext>
            </a:extLst>
          </p:cNvPr>
          <p:cNvSpPr>
            <a:spLocks noGrp="1"/>
          </p:cNvSpPr>
          <p:nvPr>
            <p:ph type="sldNum" sz="quarter" idx="12"/>
          </p:nvPr>
        </p:nvSpPr>
        <p:spPr/>
        <p:txBody>
          <a:bodyPr/>
          <a:lstStyle/>
          <a:p>
            <a:fld id="{FEFCB439-3215-4B8A-A441-656FD6B28818}" type="slidenum">
              <a:rPr lang="en-GB" smtClean="0"/>
              <a:t>‹#›</a:t>
            </a:fld>
            <a:endParaRPr lang="en-GB"/>
          </a:p>
        </p:txBody>
      </p:sp>
    </p:spTree>
    <p:extLst>
      <p:ext uri="{BB962C8B-B14F-4D97-AF65-F5344CB8AC3E}">
        <p14:creationId xmlns:p14="http://schemas.microsoft.com/office/powerpoint/2010/main" val="2637200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5F003D-3FD5-DFBC-E2C3-C2D879632C4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ED4BDC7-0CF0-FE94-B0B8-7410C6B9F3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4444FD-E4FA-4844-284C-C7F13B759F43}"/>
              </a:ext>
            </a:extLst>
          </p:cNvPr>
          <p:cNvSpPr>
            <a:spLocks noGrp="1"/>
          </p:cNvSpPr>
          <p:nvPr>
            <p:ph type="dt" sz="half" idx="10"/>
          </p:nvPr>
        </p:nvSpPr>
        <p:spPr/>
        <p:txBody>
          <a:bodyPr/>
          <a:lstStyle/>
          <a:p>
            <a:fld id="{A230E280-47E8-4985-987B-76A349077B56}" type="datetimeFigureOut">
              <a:rPr lang="en-GB" smtClean="0"/>
              <a:t>14/03/2025</a:t>
            </a:fld>
            <a:endParaRPr lang="en-GB"/>
          </a:p>
        </p:txBody>
      </p:sp>
      <p:sp>
        <p:nvSpPr>
          <p:cNvPr id="5" name="Footer Placeholder 4">
            <a:extLst>
              <a:ext uri="{FF2B5EF4-FFF2-40B4-BE49-F238E27FC236}">
                <a16:creationId xmlns:a16="http://schemas.microsoft.com/office/drawing/2014/main" id="{20BFA989-67EA-0DA7-145A-B3FF4FBD30E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DC634E-8327-9F8C-CA28-634BFC9304EB}"/>
              </a:ext>
            </a:extLst>
          </p:cNvPr>
          <p:cNvSpPr>
            <a:spLocks noGrp="1"/>
          </p:cNvSpPr>
          <p:nvPr>
            <p:ph type="sldNum" sz="quarter" idx="12"/>
          </p:nvPr>
        </p:nvSpPr>
        <p:spPr/>
        <p:txBody>
          <a:bodyPr/>
          <a:lstStyle/>
          <a:p>
            <a:fld id="{FEFCB439-3215-4B8A-A441-656FD6B28818}" type="slidenum">
              <a:rPr lang="en-GB" smtClean="0"/>
              <a:t>‹#›</a:t>
            </a:fld>
            <a:endParaRPr lang="en-GB"/>
          </a:p>
        </p:txBody>
      </p:sp>
    </p:spTree>
    <p:extLst>
      <p:ext uri="{BB962C8B-B14F-4D97-AF65-F5344CB8AC3E}">
        <p14:creationId xmlns:p14="http://schemas.microsoft.com/office/powerpoint/2010/main" val="2830101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D97A5-1D65-CA81-3621-B740E881349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F4E17A9-36BD-107E-96C3-4A553D03C0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B7FD6B9-F9D9-3A8F-B7ED-6FD00FA7D3A5}"/>
              </a:ext>
            </a:extLst>
          </p:cNvPr>
          <p:cNvSpPr>
            <a:spLocks noGrp="1"/>
          </p:cNvSpPr>
          <p:nvPr>
            <p:ph type="dt" sz="half" idx="10"/>
          </p:nvPr>
        </p:nvSpPr>
        <p:spPr/>
        <p:txBody>
          <a:bodyPr/>
          <a:lstStyle/>
          <a:p>
            <a:fld id="{A230E280-47E8-4985-987B-76A349077B56}" type="datetimeFigureOut">
              <a:rPr lang="en-GB" smtClean="0"/>
              <a:t>14/03/2025</a:t>
            </a:fld>
            <a:endParaRPr lang="en-GB"/>
          </a:p>
        </p:txBody>
      </p:sp>
      <p:sp>
        <p:nvSpPr>
          <p:cNvPr id="5" name="Footer Placeholder 4">
            <a:extLst>
              <a:ext uri="{FF2B5EF4-FFF2-40B4-BE49-F238E27FC236}">
                <a16:creationId xmlns:a16="http://schemas.microsoft.com/office/drawing/2014/main" id="{0E1E9997-F583-DBBD-AB78-E4D310DD77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FA7C79-8779-9EED-FBC4-01DC248EEE63}"/>
              </a:ext>
            </a:extLst>
          </p:cNvPr>
          <p:cNvSpPr>
            <a:spLocks noGrp="1"/>
          </p:cNvSpPr>
          <p:nvPr>
            <p:ph type="sldNum" sz="quarter" idx="12"/>
          </p:nvPr>
        </p:nvSpPr>
        <p:spPr/>
        <p:txBody>
          <a:bodyPr/>
          <a:lstStyle/>
          <a:p>
            <a:fld id="{FEFCB439-3215-4B8A-A441-656FD6B28818}" type="slidenum">
              <a:rPr lang="en-GB" smtClean="0"/>
              <a:t>‹#›</a:t>
            </a:fld>
            <a:endParaRPr lang="en-GB"/>
          </a:p>
        </p:txBody>
      </p:sp>
    </p:spTree>
    <p:extLst>
      <p:ext uri="{BB962C8B-B14F-4D97-AF65-F5344CB8AC3E}">
        <p14:creationId xmlns:p14="http://schemas.microsoft.com/office/powerpoint/2010/main" val="575469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193C8-4B1B-5847-4ADB-C99DC93B03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A5D1903-72E6-6201-1CAA-ECC2672DB4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852F28-31BC-6CC1-7F94-C483A8353975}"/>
              </a:ext>
            </a:extLst>
          </p:cNvPr>
          <p:cNvSpPr>
            <a:spLocks noGrp="1"/>
          </p:cNvSpPr>
          <p:nvPr>
            <p:ph type="dt" sz="half" idx="10"/>
          </p:nvPr>
        </p:nvSpPr>
        <p:spPr/>
        <p:txBody>
          <a:bodyPr/>
          <a:lstStyle/>
          <a:p>
            <a:fld id="{A230E280-47E8-4985-987B-76A349077B56}" type="datetimeFigureOut">
              <a:rPr lang="en-GB" smtClean="0"/>
              <a:t>14/03/2025</a:t>
            </a:fld>
            <a:endParaRPr lang="en-GB"/>
          </a:p>
        </p:txBody>
      </p:sp>
      <p:sp>
        <p:nvSpPr>
          <p:cNvPr id="5" name="Footer Placeholder 4">
            <a:extLst>
              <a:ext uri="{FF2B5EF4-FFF2-40B4-BE49-F238E27FC236}">
                <a16:creationId xmlns:a16="http://schemas.microsoft.com/office/drawing/2014/main" id="{E8CE0C5A-B36C-62EE-2CCD-74651F51AE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C366CF-2896-F1C9-C46C-8DF241B833D6}"/>
              </a:ext>
            </a:extLst>
          </p:cNvPr>
          <p:cNvSpPr>
            <a:spLocks noGrp="1"/>
          </p:cNvSpPr>
          <p:nvPr>
            <p:ph type="sldNum" sz="quarter" idx="12"/>
          </p:nvPr>
        </p:nvSpPr>
        <p:spPr/>
        <p:txBody>
          <a:bodyPr/>
          <a:lstStyle/>
          <a:p>
            <a:fld id="{FEFCB439-3215-4B8A-A441-656FD6B28818}" type="slidenum">
              <a:rPr lang="en-GB" smtClean="0"/>
              <a:t>‹#›</a:t>
            </a:fld>
            <a:endParaRPr lang="en-GB"/>
          </a:p>
        </p:txBody>
      </p:sp>
    </p:spTree>
    <p:extLst>
      <p:ext uri="{BB962C8B-B14F-4D97-AF65-F5344CB8AC3E}">
        <p14:creationId xmlns:p14="http://schemas.microsoft.com/office/powerpoint/2010/main" val="2466876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33F20-6DE4-16A7-2CBF-78B4BEED54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C95DEF-31DC-C800-4A9D-8021B088572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A22E307-44B2-CBBC-E039-A40DBC0AB8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D24BDC7-D712-6B0D-DB7D-4C02E12AE33C}"/>
              </a:ext>
            </a:extLst>
          </p:cNvPr>
          <p:cNvSpPr>
            <a:spLocks noGrp="1"/>
          </p:cNvSpPr>
          <p:nvPr>
            <p:ph type="dt" sz="half" idx="10"/>
          </p:nvPr>
        </p:nvSpPr>
        <p:spPr/>
        <p:txBody>
          <a:bodyPr/>
          <a:lstStyle/>
          <a:p>
            <a:fld id="{A230E280-47E8-4985-987B-76A349077B56}" type="datetimeFigureOut">
              <a:rPr lang="en-GB" smtClean="0"/>
              <a:t>14/03/2025</a:t>
            </a:fld>
            <a:endParaRPr lang="en-GB"/>
          </a:p>
        </p:txBody>
      </p:sp>
      <p:sp>
        <p:nvSpPr>
          <p:cNvPr id="6" name="Footer Placeholder 5">
            <a:extLst>
              <a:ext uri="{FF2B5EF4-FFF2-40B4-BE49-F238E27FC236}">
                <a16:creationId xmlns:a16="http://schemas.microsoft.com/office/drawing/2014/main" id="{2CCA1D26-21CE-1BDF-36F8-D6FE296F000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FD43026-F390-95AE-5409-6926C95988D8}"/>
              </a:ext>
            </a:extLst>
          </p:cNvPr>
          <p:cNvSpPr>
            <a:spLocks noGrp="1"/>
          </p:cNvSpPr>
          <p:nvPr>
            <p:ph type="sldNum" sz="quarter" idx="12"/>
          </p:nvPr>
        </p:nvSpPr>
        <p:spPr/>
        <p:txBody>
          <a:bodyPr/>
          <a:lstStyle/>
          <a:p>
            <a:fld id="{FEFCB439-3215-4B8A-A441-656FD6B28818}" type="slidenum">
              <a:rPr lang="en-GB" smtClean="0"/>
              <a:t>‹#›</a:t>
            </a:fld>
            <a:endParaRPr lang="en-GB"/>
          </a:p>
        </p:txBody>
      </p:sp>
    </p:spTree>
    <p:extLst>
      <p:ext uri="{BB962C8B-B14F-4D97-AF65-F5344CB8AC3E}">
        <p14:creationId xmlns:p14="http://schemas.microsoft.com/office/powerpoint/2010/main" val="1838254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E4D54-1359-50D7-52A6-CD52FB87B4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8FCBBFE-244A-A94E-9C7D-FC2180E6E2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7490A4-6D02-14C9-FF6B-35FFF051E71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5ABD26C-04FC-2818-45F3-9508002E10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6237DF-90C6-4159-9293-942A171AA5E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07EAE16-9A74-446D-9B0A-43AEF97DDCCA}"/>
              </a:ext>
            </a:extLst>
          </p:cNvPr>
          <p:cNvSpPr>
            <a:spLocks noGrp="1"/>
          </p:cNvSpPr>
          <p:nvPr>
            <p:ph type="dt" sz="half" idx="10"/>
          </p:nvPr>
        </p:nvSpPr>
        <p:spPr/>
        <p:txBody>
          <a:bodyPr/>
          <a:lstStyle/>
          <a:p>
            <a:fld id="{A230E280-47E8-4985-987B-76A349077B56}" type="datetimeFigureOut">
              <a:rPr lang="en-GB" smtClean="0"/>
              <a:t>14/03/2025</a:t>
            </a:fld>
            <a:endParaRPr lang="en-GB"/>
          </a:p>
        </p:txBody>
      </p:sp>
      <p:sp>
        <p:nvSpPr>
          <p:cNvPr id="8" name="Footer Placeholder 7">
            <a:extLst>
              <a:ext uri="{FF2B5EF4-FFF2-40B4-BE49-F238E27FC236}">
                <a16:creationId xmlns:a16="http://schemas.microsoft.com/office/drawing/2014/main" id="{89FA8DBB-A5ED-E26E-8B0D-D9F7F2CE3D3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C207B0D-F75F-E8C5-4F73-A9FB4472E209}"/>
              </a:ext>
            </a:extLst>
          </p:cNvPr>
          <p:cNvSpPr>
            <a:spLocks noGrp="1"/>
          </p:cNvSpPr>
          <p:nvPr>
            <p:ph type="sldNum" sz="quarter" idx="12"/>
          </p:nvPr>
        </p:nvSpPr>
        <p:spPr/>
        <p:txBody>
          <a:bodyPr/>
          <a:lstStyle/>
          <a:p>
            <a:fld id="{FEFCB439-3215-4B8A-A441-656FD6B28818}" type="slidenum">
              <a:rPr lang="en-GB" smtClean="0"/>
              <a:t>‹#›</a:t>
            </a:fld>
            <a:endParaRPr lang="en-GB"/>
          </a:p>
        </p:txBody>
      </p:sp>
    </p:spTree>
    <p:extLst>
      <p:ext uri="{BB962C8B-B14F-4D97-AF65-F5344CB8AC3E}">
        <p14:creationId xmlns:p14="http://schemas.microsoft.com/office/powerpoint/2010/main" val="1097532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31D6A-F511-49DB-3B14-5DAAE65A53A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A397840-4CB8-2069-E4A0-32D854FEC897}"/>
              </a:ext>
            </a:extLst>
          </p:cNvPr>
          <p:cNvSpPr>
            <a:spLocks noGrp="1"/>
          </p:cNvSpPr>
          <p:nvPr>
            <p:ph type="dt" sz="half" idx="10"/>
          </p:nvPr>
        </p:nvSpPr>
        <p:spPr/>
        <p:txBody>
          <a:bodyPr/>
          <a:lstStyle/>
          <a:p>
            <a:fld id="{A230E280-47E8-4985-987B-76A349077B56}" type="datetimeFigureOut">
              <a:rPr lang="en-GB" smtClean="0"/>
              <a:t>14/03/2025</a:t>
            </a:fld>
            <a:endParaRPr lang="en-GB"/>
          </a:p>
        </p:txBody>
      </p:sp>
      <p:sp>
        <p:nvSpPr>
          <p:cNvPr id="4" name="Footer Placeholder 3">
            <a:extLst>
              <a:ext uri="{FF2B5EF4-FFF2-40B4-BE49-F238E27FC236}">
                <a16:creationId xmlns:a16="http://schemas.microsoft.com/office/drawing/2014/main" id="{1177C405-B685-BB87-653A-38DD0880951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6763ED4-F226-D69C-3093-ED3A2A9809B8}"/>
              </a:ext>
            </a:extLst>
          </p:cNvPr>
          <p:cNvSpPr>
            <a:spLocks noGrp="1"/>
          </p:cNvSpPr>
          <p:nvPr>
            <p:ph type="sldNum" sz="quarter" idx="12"/>
          </p:nvPr>
        </p:nvSpPr>
        <p:spPr/>
        <p:txBody>
          <a:bodyPr/>
          <a:lstStyle/>
          <a:p>
            <a:fld id="{FEFCB439-3215-4B8A-A441-656FD6B28818}" type="slidenum">
              <a:rPr lang="en-GB" smtClean="0"/>
              <a:t>‹#›</a:t>
            </a:fld>
            <a:endParaRPr lang="en-GB"/>
          </a:p>
        </p:txBody>
      </p:sp>
    </p:spTree>
    <p:extLst>
      <p:ext uri="{BB962C8B-B14F-4D97-AF65-F5344CB8AC3E}">
        <p14:creationId xmlns:p14="http://schemas.microsoft.com/office/powerpoint/2010/main" val="2649878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2023C6-EDF5-3170-19E0-C740E70E73D4}"/>
              </a:ext>
            </a:extLst>
          </p:cNvPr>
          <p:cNvSpPr>
            <a:spLocks noGrp="1"/>
          </p:cNvSpPr>
          <p:nvPr>
            <p:ph type="dt" sz="half" idx="10"/>
          </p:nvPr>
        </p:nvSpPr>
        <p:spPr/>
        <p:txBody>
          <a:bodyPr/>
          <a:lstStyle/>
          <a:p>
            <a:fld id="{A230E280-47E8-4985-987B-76A349077B56}" type="datetimeFigureOut">
              <a:rPr lang="en-GB" smtClean="0"/>
              <a:t>14/03/2025</a:t>
            </a:fld>
            <a:endParaRPr lang="en-GB"/>
          </a:p>
        </p:txBody>
      </p:sp>
      <p:sp>
        <p:nvSpPr>
          <p:cNvPr id="3" name="Footer Placeholder 2">
            <a:extLst>
              <a:ext uri="{FF2B5EF4-FFF2-40B4-BE49-F238E27FC236}">
                <a16:creationId xmlns:a16="http://schemas.microsoft.com/office/drawing/2014/main" id="{BB537974-76A3-29D8-CA3F-EBF71671EA6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506F921-BF61-F0B6-671D-C208280F6FA5}"/>
              </a:ext>
            </a:extLst>
          </p:cNvPr>
          <p:cNvSpPr>
            <a:spLocks noGrp="1"/>
          </p:cNvSpPr>
          <p:nvPr>
            <p:ph type="sldNum" sz="quarter" idx="12"/>
          </p:nvPr>
        </p:nvSpPr>
        <p:spPr/>
        <p:txBody>
          <a:bodyPr/>
          <a:lstStyle/>
          <a:p>
            <a:fld id="{FEFCB439-3215-4B8A-A441-656FD6B28818}" type="slidenum">
              <a:rPr lang="en-GB" smtClean="0"/>
              <a:t>‹#›</a:t>
            </a:fld>
            <a:endParaRPr lang="en-GB"/>
          </a:p>
        </p:txBody>
      </p:sp>
    </p:spTree>
    <p:extLst>
      <p:ext uri="{BB962C8B-B14F-4D97-AF65-F5344CB8AC3E}">
        <p14:creationId xmlns:p14="http://schemas.microsoft.com/office/powerpoint/2010/main" val="1056777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1C50E-0206-1675-008E-52024AC7A5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C3BFF3B-0731-9C71-410A-74BC27085C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075608A-E186-3425-D657-0CE74B359E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D13132-E535-4628-104E-E60776E5806A}"/>
              </a:ext>
            </a:extLst>
          </p:cNvPr>
          <p:cNvSpPr>
            <a:spLocks noGrp="1"/>
          </p:cNvSpPr>
          <p:nvPr>
            <p:ph type="dt" sz="half" idx="10"/>
          </p:nvPr>
        </p:nvSpPr>
        <p:spPr/>
        <p:txBody>
          <a:bodyPr/>
          <a:lstStyle/>
          <a:p>
            <a:fld id="{A230E280-47E8-4985-987B-76A349077B56}" type="datetimeFigureOut">
              <a:rPr lang="en-GB" smtClean="0"/>
              <a:t>14/03/2025</a:t>
            </a:fld>
            <a:endParaRPr lang="en-GB"/>
          </a:p>
        </p:txBody>
      </p:sp>
      <p:sp>
        <p:nvSpPr>
          <p:cNvPr id="6" name="Footer Placeholder 5">
            <a:extLst>
              <a:ext uri="{FF2B5EF4-FFF2-40B4-BE49-F238E27FC236}">
                <a16:creationId xmlns:a16="http://schemas.microsoft.com/office/drawing/2014/main" id="{B571AEC8-910B-3810-4281-F286DCF115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9900911-B581-50CD-5EB9-A0B295A01287}"/>
              </a:ext>
            </a:extLst>
          </p:cNvPr>
          <p:cNvSpPr>
            <a:spLocks noGrp="1"/>
          </p:cNvSpPr>
          <p:nvPr>
            <p:ph type="sldNum" sz="quarter" idx="12"/>
          </p:nvPr>
        </p:nvSpPr>
        <p:spPr/>
        <p:txBody>
          <a:bodyPr/>
          <a:lstStyle/>
          <a:p>
            <a:fld id="{FEFCB439-3215-4B8A-A441-656FD6B28818}" type="slidenum">
              <a:rPr lang="en-GB" smtClean="0"/>
              <a:t>‹#›</a:t>
            </a:fld>
            <a:endParaRPr lang="en-GB"/>
          </a:p>
        </p:txBody>
      </p:sp>
    </p:spTree>
    <p:extLst>
      <p:ext uri="{BB962C8B-B14F-4D97-AF65-F5344CB8AC3E}">
        <p14:creationId xmlns:p14="http://schemas.microsoft.com/office/powerpoint/2010/main" val="3329365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CB793-7193-F82E-122D-B7B0990930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F823E25-C96B-CEC7-5FC1-3465BCA243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62D3CC9-C0DC-93F6-54FB-ADB4BDDDFB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3AB5A2-7251-4AF2-724E-EF805194C521}"/>
              </a:ext>
            </a:extLst>
          </p:cNvPr>
          <p:cNvSpPr>
            <a:spLocks noGrp="1"/>
          </p:cNvSpPr>
          <p:nvPr>
            <p:ph type="dt" sz="half" idx="10"/>
          </p:nvPr>
        </p:nvSpPr>
        <p:spPr/>
        <p:txBody>
          <a:bodyPr/>
          <a:lstStyle/>
          <a:p>
            <a:fld id="{A230E280-47E8-4985-987B-76A349077B56}" type="datetimeFigureOut">
              <a:rPr lang="en-GB" smtClean="0"/>
              <a:t>14/03/2025</a:t>
            </a:fld>
            <a:endParaRPr lang="en-GB"/>
          </a:p>
        </p:txBody>
      </p:sp>
      <p:sp>
        <p:nvSpPr>
          <p:cNvPr id="6" name="Footer Placeholder 5">
            <a:extLst>
              <a:ext uri="{FF2B5EF4-FFF2-40B4-BE49-F238E27FC236}">
                <a16:creationId xmlns:a16="http://schemas.microsoft.com/office/drawing/2014/main" id="{6D9B6AC1-26FE-3AAA-E530-4E17831A11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E4B25EC-C032-C61D-0DEB-FC56BB7FAD5F}"/>
              </a:ext>
            </a:extLst>
          </p:cNvPr>
          <p:cNvSpPr>
            <a:spLocks noGrp="1"/>
          </p:cNvSpPr>
          <p:nvPr>
            <p:ph type="sldNum" sz="quarter" idx="12"/>
          </p:nvPr>
        </p:nvSpPr>
        <p:spPr/>
        <p:txBody>
          <a:bodyPr/>
          <a:lstStyle/>
          <a:p>
            <a:fld id="{FEFCB439-3215-4B8A-A441-656FD6B28818}" type="slidenum">
              <a:rPr lang="en-GB" smtClean="0"/>
              <a:t>‹#›</a:t>
            </a:fld>
            <a:endParaRPr lang="en-GB"/>
          </a:p>
        </p:txBody>
      </p:sp>
    </p:spTree>
    <p:extLst>
      <p:ext uri="{BB962C8B-B14F-4D97-AF65-F5344CB8AC3E}">
        <p14:creationId xmlns:p14="http://schemas.microsoft.com/office/powerpoint/2010/main" val="3169431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F89589-3AF6-6BA6-FA62-3603CCBAC0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4EA7163-A242-79EF-AF9F-15022A708A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562BCB-43CD-C00F-BE99-A2FA7A4B5F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0E280-47E8-4985-987B-76A349077B56}" type="datetimeFigureOut">
              <a:rPr lang="en-GB" smtClean="0"/>
              <a:t>14/03/2025</a:t>
            </a:fld>
            <a:endParaRPr lang="en-GB"/>
          </a:p>
        </p:txBody>
      </p:sp>
      <p:sp>
        <p:nvSpPr>
          <p:cNvPr id="5" name="Footer Placeholder 4">
            <a:extLst>
              <a:ext uri="{FF2B5EF4-FFF2-40B4-BE49-F238E27FC236}">
                <a16:creationId xmlns:a16="http://schemas.microsoft.com/office/drawing/2014/main" id="{C01A4BF2-FE86-694F-5C53-0B2CAA6FA5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0668A31-6842-5C26-CABE-C234726ED1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FCB439-3215-4B8A-A441-656FD6B28818}" type="slidenum">
              <a:rPr lang="en-GB" smtClean="0"/>
              <a:t>‹#›</a:t>
            </a:fld>
            <a:endParaRPr lang="en-GB"/>
          </a:p>
        </p:txBody>
      </p:sp>
    </p:spTree>
    <p:extLst>
      <p:ext uri="{BB962C8B-B14F-4D97-AF65-F5344CB8AC3E}">
        <p14:creationId xmlns:p14="http://schemas.microsoft.com/office/powerpoint/2010/main" val="1591203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edpsy.org.uk/blog/2022/mediated-learning-video-series/" TargetMode="Externa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www.google.com/search?q=Growth+Mindset+Paper+Challenge+%E2%80%93+YouTube&amp;oq=Growth+Mindset+Paper+Challenge+%E2%80%93+YouTube&amp;gs_lcrp=EgRlZGdlKgYIABBFGDkyBggAEEUYOdIBCTExNDMyajBqNKgCALACAQ&amp;sourceid=chrome&amp;ie=UTF-8#fpstate=ive&amp;vld=cid:0be46ccb,vid:gQScYOXyh34,st:0"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46EBD579-47BF-CB90-37C2-5BC3870C7B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622" y="5123508"/>
            <a:ext cx="1256378" cy="1526674"/>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id="{41D0441A-A3CE-22A5-33E9-721600F774EA}"/>
              </a:ext>
            </a:extLst>
          </p:cNvPr>
          <p:cNvSpPr>
            <a:spLocks noGrp="1"/>
          </p:cNvSpPr>
          <p:nvPr>
            <p:ph type="subTitle" idx="1"/>
          </p:nvPr>
        </p:nvSpPr>
        <p:spPr>
          <a:xfrm>
            <a:off x="1159565" y="4980333"/>
            <a:ext cx="9872869" cy="1655762"/>
          </a:xfrm>
        </p:spPr>
        <p:txBody>
          <a:bodyPr>
            <a:normAutofit/>
          </a:bodyPr>
          <a:lstStyle/>
          <a:p>
            <a:r>
              <a:rPr lang="en-GB" sz="3800" dirty="0"/>
              <a:t>Oldham Educational and Child Psychology Service</a:t>
            </a:r>
          </a:p>
          <a:p>
            <a:r>
              <a:rPr lang="en-GB" sz="3800" dirty="0"/>
              <a:t>Dr Elaine Ratheram, Debbie Burton</a:t>
            </a:r>
          </a:p>
          <a:p>
            <a:endParaRPr lang="en-GB" sz="4800" dirty="0"/>
          </a:p>
        </p:txBody>
      </p:sp>
      <p:pic>
        <p:nvPicPr>
          <p:cNvPr id="6" name="Picture 5">
            <a:extLst>
              <a:ext uri="{FF2B5EF4-FFF2-40B4-BE49-F238E27FC236}">
                <a16:creationId xmlns:a16="http://schemas.microsoft.com/office/drawing/2014/main" id="{6F09A758-D2CD-BBAE-7DA5-54360940D584}"/>
              </a:ext>
            </a:extLst>
          </p:cNvPr>
          <p:cNvPicPr>
            <a:picLocks noChangeAspect="1"/>
          </p:cNvPicPr>
          <p:nvPr/>
        </p:nvPicPr>
        <p:blipFill rotWithShape="1">
          <a:blip r:embed="rId4"/>
          <a:srcRect l="14126" t="28670" r="31365" b="10739"/>
          <a:stretch/>
        </p:blipFill>
        <p:spPr bwMode="auto">
          <a:xfrm>
            <a:off x="3080440" y="200098"/>
            <a:ext cx="5060736" cy="3162961"/>
          </a:xfrm>
          <a:prstGeom prst="rect">
            <a:avLst/>
          </a:prstGeom>
          <a:ln>
            <a:noFill/>
          </a:ln>
          <a:extLst>
            <a:ext uri="{53640926-AAD7-44D8-BBD7-CCE9431645EC}">
              <a14:shadowObscured xmlns:a14="http://schemas.microsoft.com/office/drawing/2010/main"/>
            </a:ext>
          </a:extLst>
        </p:spPr>
      </p:pic>
      <p:sp>
        <p:nvSpPr>
          <p:cNvPr id="2" name="Title 1">
            <a:extLst>
              <a:ext uri="{FF2B5EF4-FFF2-40B4-BE49-F238E27FC236}">
                <a16:creationId xmlns:a16="http://schemas.microsoft.com/office/drawing/2014/main" id="{E3299731-0019-F20B-2011-3B8185F08E19}"/>
              </a:ext>
            </a:extLst>
          </p:cNvPr>
          <p:cNvSpPr>
            <a:spLocks noGrp="1"/>
          </p:cNvSpPr>
          <p:nvPr>
            <p:ph type="ctrTitle"/>
          </p:nvPr>
        </p:nvSpPr>
        <p:spPr>
          <a:xfrm>
            <a:off x="1524000" y="3027234"/>
            <a:ext cx="9144000" cy="1881512"/>
          </a:xfrm>
        </p:spPr>
        <p:txBody>
          <a:bodyPr>
            <a:normAutofit fontScale="90000"/>
          </a:bodyPr>
          <a:lstStyle/>
          <a:p>
            <a:br>
              <a:rPr lang="en-GB" b="1" dirty="0"/>
            </a:br>
            <a:r>
              <a:rPr lang="en-GB" b="1" dirty="0"/>
              <a:t>Mediated Learning Support </a:t>
            </a:r>
            <a:br>
              <a:rPr lang="en-GB" b="1" dirty="0"/>
            </a:br>
            <a:r>
              <a:rPr lang="en-GB" b="1" dirty="0"/>
              <a:t>Approach, </a:t>
            </a:r>
            <a:r>
              <a:rPr lang="en-GB" b="1" dirty="0" err="1"/>
              <a:t>MeLSA</a:t>
            </a:r>
            <a:r>
              <a:rPr lang="en-GB" b="1" dirty="0"/>
              <a:t> </a:t>
            </a:r>
          </a:p>
        </p:txBody>
      </p:sp>
    </p:spTree>
    <p:extLst>
      <p:ext uri="{BB962C8B-B14F-4D97-AF65-F5344CB8AC3E}">
        <p14:creationId xmlns:p14="http://schemas.microsoft.com/office/powerpoint/2010/main" val="397081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CB23B-5A27-DB9F-7FC2-630FBE382762}"/>
              </a:ext>
            </a:extLst>
          </p:cNvPr>
          <p:cNvSpPr>
            <a:spLocks noGrp="1"/>
          </p:cNvSpPr>
          <p:nvPr>
            <p:ph type="title"/>
          </p:nvPr>
        </p:nvSpPr>
        <p:spPr/>
        <p:txBody>
          <a:bodyPr/>
          <a:lstStyle/>
          <a:p>
            <a:r>
              <a:rPr lang="en-GB" dirty="0"/>
              <a:t>What is </a:t>
            </a:r>
            <a:r>
              <a:rPr lang="en-GB" dirty="0" err="1"/>
              <a:t>MeLSA</a:t>
            </a:r>
            <a:r>
              <a:rPr lang="en-GB" dirty="0"/>
              <a:t> </a:t>
            </a:r>
            <a:r>
              <a:rPr lang="en-GB" sz="2800" dirty="0"/>
              <a:t>(see handout)</a:t>
            </a:r>
            <a:endParaRPr lang="en-GB" dirty="0"/>
          </a:p>
        </p:txBody>
      </p:sp>
      <p:sp>
        <p:nvSpPr>
          <p:cNvPr id="3" name="Content Placeholder 2">
            <a:extLst>
              <a:ext uri="{FF2B5EF4-FFF2-40B4-BE49-F238E27FC236}">
                <a16:creationId xmlns:a16="http://schemas.microsoft.com/office/drawing/2014/main" id="{23266036-EBC0-4EB1-F28C-DE9665D34F64}"/>
              </a:ext>
            </a:extLst>
          </p:cNvPr>
          <p:cNvSpPr>
            <a:spLocks noGrp="1"/>
          </p:cNvSpPr>
          <p:nvPr>
            <p:ph idx="1"/>
          </p:nvPr>
        </p:nvSpPr>
        <p:spPr/>
        <p:txBody>
          <a:bodyPr>
            <a:normAutofit/>
          </a:bodyPr>
          <a:lstStyle/>
          <a:p>
            <a:r>
              <a:rPr lang="en-GB" sz="3000" dirty="0"/>
              <a:t>A six day training and learning programme for staff that builds capacity of educational settings to support the learning needs of their children and young people (CYP).</a:t>
            </a:r>
          </a:p>
          <a:p>
            <a:r>
              <a:rPr lang="en-GB" sz="3000" dirty="0" err="1"/>
              <a:t>MeLSAs</a:t>
            </a:r>
            <a:r>
              <a:rPr lang="en-GB" sz="3000" dirty="0"/>
              <a:t> learn about how CYP learn so that they can help them to learn.</a:t>
            </a:r>
          </a:p>
          <a:p>
            <a:r>
              <a:rPr lang="en-GB" sz="3000" dirty="0" err="1"/>
              <a:t>MeLSAs</a:t>
            </a:r>
            <a:r>
              <a:rPr lang="en-GB" sz="3000" dirty="0"/>
              <a:t> gain the skills to assist CYP to be more skilled and independent learners using evidence-based research. </a:t>
            </a:r>
          </a:p>
        </p:txBody>
      </p:sp>
      <p:pic>
        <p:nvPicPr>
          <p:cNvPr id="4" name="Picture 4">
            <a:extLst>
              <a:ext uri="{FF2B5EF4-FFF2-40B4-BE49-F238E27FC236}">
                <a16:creationId xmlns:a16="http://schemas.microsoft.com/office/drawing/2014/main" id="{1204FA82-720F-8E66-2024-9686680CFF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622" y="5324619"/>
            <a:ext cx="1090874" cy="132556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26D1B8E4-7E9B-E0AC-BFC3-239491DF862E}"/>
              </a:ext>
            </a:extLst>
          </p:cNvPr>
          <p:cNvPicPr>
            <a:picLocks noChangeAspect="1"/>
          </p:cNvPicPr>
          <p:nvPr/>
        </p:nvPicPr>
        <p:blipFill rotWithShape="1">
          <a:blip r:embed="rId4"/>
          <a:srcRect l="27088" t="20394" r="45325" b="21675"/>
          <a:stretch/>
        </p:blipFill>
        <p:spPr bwMode="auto">
          <a:xfrm>
            <a:off x="10610850" y="94456"/>
            <a:ext cx="1581150" cy="18669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383278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1204FA82-720F-8E66-2024-9686680CFF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622" y="5324619"/>
            <a:ext cx="1090874" cy="132556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A86E7D1F-1016-2EF1-90D0-9E5786D1C142}"/>
              </a:ext>
            </a:extLst>
          </p:cNvPr>
          <p:cNvSpPr txBox="1"/>
          <p:nvPr/>
        </p:nvSpPr>
        <p:spPr>
          <a:xfrm>
            <a:off x="813059" y="783772"/>
            <a:ext cx="11028783" cy="5355312"/>
          </a:xfrm>
          <a:prstGeom prst="rect">
            <a:avLst/>
          </a:prstGeom>
          <a:noFill/>
        </p:spPr>
        <p:txBody>
          <a:bodyPr wrap="square" rtlCol="0">
            <a:spAutoFit/>
          </a:bodyPr>
          <a:lstStyle/>
          <a:p>
            <a:r>
              <a:rPr lang="en-GB" sz="4400" dirty="0"/>
              <a:t>Benefits of </a:t>
            </a:r>
            <a:r>
              <a:rPr lang="en-GB" sz="4400" dirty="0" err="1"/>
              <a:t>MeLSA</a:t>
            </a:r>
            <a:endParaRPr lang="en-GB" sz="4400" dirty="0"/>
          </a:p>
          <a:p>
            <a:pPr marL="571500" indent="-571500">
              <a:buFont typeface="Arial" panose="020B0604020202020204" pitchFamily="34" charset="0"/>
              <a:buChar char="•"/>
            </a:pPr>
            <a:r>
              <a:rPr lang="en-GB" sz="3000" dirty="0" err="1"/>
              <a:t>MeLSAs</a:t>
            </a:r>
            <a:r>
              <a:rPr lang="en-GB" sz="3000" dirty="0"/>
              <a:t> will have a better understanding of how to support  CYP’s learning.</a:t>
            </a:r>
          </a:p>
          <a:p>
            <a:pPr marL="571500" indent="-571500">
              <a:buFont typeface="Arial" panose="020B0604020202020204" pitchFamily="34" charset="0"/>
              <a:buChar char="•"/>
            </a:pPr>
            <a:r>
              <a:rPr lang="en-GB" sz="3000" dirty="0" err="1"/>
              <a:t>MeLSAs</a:t>
            </a:r>
            <a:r>
              <a:rPr lang="en-GB" sz="3000" dirty="0"/>
              <a:t> will offer more informed support to learners at one to one, small group and whole class levels.</a:t>
            </a:r>
          </a:p>
          <a:p>
            <a:pPr marL="571500" indent="-571500">
              <a:buFont typeface="Arial" panose="020B0604020202020204" pitchFamily="34" charset="0"/>
              <a:buChar char="•"/>
            </a:pPr>
            <a:r>
              <a:rPr lang="en-GB" sz="3000" dirty="0" err="1"/>
              <a:t>MeLSAs</a:t>
            </a:r>
            <a:r>
              <a:rPr lang="en-GB" sz="3000" dirty="0"/>
              <a:t> will be able to share their skills with other staff. </a:t>
            </a:r>
          </a:p>
          <a:p>
            <a:pPr marL="571500" indent="-571500">
              <a:buFont typeface="Arial" panose="020B0604020202020204" pitchFamily="34" charset="0"/>
              <a:buChar char="•"/>
            </a:pPr>
            <a:r>
              <a:rPr lang="en-GB" sz="3000" dirty="0" err="1"/>
              <a:t>MeLSAs</a:t>
            </a:r>
            <a:r>
              <a:rPr lang="en-GB" sz="3000" dirty="0"/>
              <a:t> will be able to monitor progress of the CYP they work with. </a:t>
            </a:r>
          </a:p>
          <a:p>
            <a:pPr marL="571500" indent="-571500">
              <a:buFont typeface="Arial" panose="020B0604020202020204" pitchFamily="34" charset="0"/>
              <a:buChar char="•"/>
            </a:pPr>
            <a:r>
              <a:rPr lang="en-GB" sz="3000" dirty="0" err="1"/>
              <a:t>MeLSA</a:t>
            </a:r>
            <a:r>
              <a:rPr lang="en-GB" sz="3000" dirty="0"/>
              <a:t> is an intervention to support CYP to become independent learners. </a:t>
            </a:r>
          </a:p>
          <a:p>
            <a:pPr marL="571500" indent="-571500">
              <a:buFont typeface="Arial" panose="020B0604020202020204" pitchFamily="34" charset="0"/>
              <a:buChar char="•"/>
            </a:pPr>
            <a:endParaRPr lang="en-GB" sz="2800" dirty="0"/>
          </a:p>
        </p:txBody>
      </p:sp>
      <p:pic>
        <p:nvPicPr>
          <p:cNvPr id="2" name="Picture 1">
            <a:extLst>
              <a:ext uri="{FF2B5EF4-FFF2-40B4-BE49-F238E27FC236}">
                <a16:creationId xmlns:a16="http://schemas.microsoft.com/office/drawing/2014/main" id="{11FA0997-0BE1-B6E1-346E-8B72A1DBCDC8}"/>
              </a:ext>
            </a:extLst>
          </p:cNvPr>
          <p:cNvPicPr>
            <a:picLocks noChangeAspect="1"/>
          </p:cNvPicPr>
          <p:nvPr/>
        </p:nvPicPr>
        <p:blipFill rotWithShape="1">
          <a:blip r:embed="rId4"/>
          <a:srcRect l="27088" t="20394" r="45325" b="21675"/>
          <a:stretch/>
        </p:blipFill>
        <p:spPr bwMode="auto">
          <a:xfrm>
            <a:off x="10610850" y="94456"/>
            <a:ext cx="1581150" cy="18669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09996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1204FA82-720F-8E66-2024-9686680CFF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622" y="5324619"/>
            <a:ext cx="1090874" cy="1325563"/>
          </a:xfrm>
          <a:prstGeom prst="rect">
            <a:avLst/>
          </a:prstGeom>
          <a:noFill/>
          <a:extLst>
            <a:ext uri="{909E8E84-426E-40DD-AFC4-6F175D3DCCD1}">
              <a14:hiddenFill xmlns:a14="http://schemas.microsoft.com/office/drawing/2010/main">
                <a:solidFill>
                  <a:srgbClr val="FFFFFF"/>
                </a:solidFill>
              </a14:hiddenFill>
            </a:ext>
          </a:extLst>
        </p:spPr>
      </p:pic>
      <p:pic>
        <p:nvPicPr>
          <p:cNvPr id="5" name="Content Placeholder 4">
            <a:extLst>
              <a:ext uri="{FF2B5EF4-FFF2-40B4-BE49-F238E27FC236}">
                <a16:creationId xmlns:a16="http://schemas.microsoft.com/office/drawing/2014/main" id="{6327077D-9D4A-AA8E-7CF6-0025CEBC3484}"/>
              </a:ext>
            </a:extLst>
          </p:cNvPr>
          <p:cNvPicPr>
            <a:picLocks noGrp="1" noChangeAspect="1"/>
          </p:cNvPicPr>
          <p:nvPr>
            <p:ph idx="1"/>
          </p:nvPr>
        </p:nvPicPr>
        <p:blipFill rotWithShape="1">
          <a:blip r:embed="rId4"/>
          <a:srcRect l="29914" t="8039" r="28753"/>
          <a:stretch/>
        </p:blipFill>
        <p:spPr>
          <a:xfrm>
            <a:off x="3697001" y="690465"/>
            <a:ext cx="4797998" cy="6001746"/>
          </a:xfrm>
          <a:prstGeom prst="rect">
            <a:avLst/>
          </a:prstGeom>
        </p:spPr>
      </p:pic>
      <p:sp>
        <p:nvSpPr>
          <p:cNvPr id="2" name="TextBox 1">
            <a:extLst>
              <a:ext uri="{FF2B5EF4-FFF2-40B4-BE49-F238E27FC236}">
                <a16:creationId xmlns:a16="http://schemas.microsoft.com/office/drawing/2014/main" id="{9191D37D-A694-2213-447A-9D0BA2810F67}"/>
              </a:ext>
            </a:extLst>
          </p:cNvPr>
          <p:cNvSpPr txBox="1"/>
          <p:nvPr/>
        </p:nvSpPr>
        <p:spPr>
          <a:xfrm>
            <a:off x="8994710" y="3429000"/>
            <a:ext cx="2724539" cy="1200329"/>
          </a:xfrm>
          <a:prstGeom prst="rect">
            <a:avLst/>
          </a:prstGeom>
          <a:noFill/>
        </p:spPr>
        <p:txBody>
          <a:bodyPr wrap="square" rtlCol="0">
            <a:spAutoFit/>
          </a:bodyPr>
          <a:lstStyle/>
          <a:p>
            <a:r>
              <a:rPr lang="en-GB" dirty="0"/>
              <a:t>Cognitive load </a:t>
            </a:r>
          </a:p>
          <a:p>
            <a:r>
              <a:rPr lang="en-GB" dirty="0">
                <a:hlinkClick r:id="rId5"/>
              </a:rPr>
              <a:t>https://edpsy.org.uk/blog/2022/mediated-learning-video-series/</a:t>
            </a:r>
            <a:r>
              <a:rPr lang="en-GB" dirty="0"/>
              <a:t> </a:t>
            </a:r>
          </a:p>
        </p:txBody>
      </p:sp>
      <p:pic>
        <p:nvPicPr>
          <p:cNvPr id="3" name="Picture 2">
            <a:extLst>
              <a:ext uri="{FF2B5EF4-FFF2-40B4-BE49-F238E27FC236}">
                <a16:creationId xmlns:a16="http://schemas.microsoft.com/office/drawing/2014/main" id="{36048DE6-149B-5308-0543-3C6C17C651C0}"/>
              </a:ext>
            </a:extLst>
          </p:cNvPr>
          <p:cNvPicPr>
            <a:picLocks noChangeAspect="1"/>
          </p:cNvPicPr>
          <p:nvPr/>
        </p:nvPicPr>
        <p:blipFill rotWithShape="1">
          <a:blip r:embed="rId6"/>
          <a:srcRect l="27088" t="20394" r="45325" b="21675"/>
          <a:stretch/>
        </p:blipFill>
        <p:spPr bwMode="auto">
          <a:xfrm>
            <a:off x="10610850" y="94456"/>
            <a:ext cx="1581150" cy="18669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76622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1204FA82-720F-8E66-2024-9686680CFF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622" y="5324619"/>
            <a:ext cx="1090874" cy="132556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36048DE6-149B-5308-0543-3C6C17C651C0}"/>
              </a:ext>
            </a:extLst>
          </p:cNvPr>
          <p:cNvPicPr>
            <a:picLocks noChangeAspect="1"/>
          </p:cNvPicPr>
          <p:nvPr/>
        </p:nvPicPr>
        <p:blipFill rotWithShape="1">
          <a:blip r:embed="rId4"/>
          <a:srcRect l="27088" t="20394" r="45325" b="21675"/>
          <a:stretch/>
        </p:blipFill>
        <p:spPr bwMode="auto">
          <a:xfrm>
            <a:off x="10610850" y="94456"/>
            <a:ext cx="1581150" cy="1866900"/>
          </a:xfrm>
          <a:prstGeom prst="rect">
            <a:avLst/>
          </a:prstGeom>
          <a:ln>
            <a:noFill/>
          </a:ln>
          <a:extLst>
            <a:ext uri="{53640926-AAD7-44D8-BBD7-CCE9431645EC}">
              <a14:shadowObscured xmlns:a14="http://schemas.microsoft.com/office/drawing/2010/main"/>
            </a:ext>
          </a:extLst>
        </p:spPr>
      </p:pic>
      <p:sp>
        <p:nvSpPr>
          <p:cNvPr id="8" name="TextBox 7">
            <a:extLst>
              <a:ext uri="{FF2B5EF4-FFF2-40B4-BE49-F238E27FC236}">
                <a16:creationId xmlns:a16="http://schemas.microsoft.com/office/drawing/2014/main" id="{E3116563-9C90-AD79-E49A-77B11F740D88}"/>
              </a:ext>
            </a:extLst>
          </p:cNvPr>
          <p:cNvSpPr txBox="1"/>
          <p:nvPr/>
        </p:nvSpPr>
        <p:spPr>
          <a:xfrm>
            <a:off x="457200" y="761206"/>
            <a:ext cx="10626927" cy="6340197"/>
          </a:xfrm>
          <a:prstGeom prst="rect">
            <a:avLst/>
          </a:prstGeom>
          <a:noFill/>
        </p:spPr>
        <p:txBody>
          <a:bodyPr wrap="square" rtlCol="0">
            <a:spAutoFit/>
          </a:bodyPr>
          <a:lstStyle/>
          <a:p>
            <a:r>
              <a:rPr lang="en-GB" sz="3000" b="1" dirty="0"/>
              <a:t>Example activity for applying theory to practice:</a:t>
            </a:r>
          </a:p>
          <a:p>
            <a:pPr marL="571500" indent="-571500">
              <a:buFont typeface="Arial" panose="020B0604020202020204" pitchFamily="34" charset="0"/>
              <a:buChar char="•"/>
            </a:pPr>
            <a:r>
              <a:rPr lang="en-GB" sz="3000" dirty="0"/>
              <a:t>Work in pairs.</a:t>
            </a:r>
          </a:p>
          <a:p>
            <a:pPr marL="571500" indent="-571500">
              <a:buFont typeface="Arial" panose="020B0604020202020204" pitchFamily="34" charset="0"/>
              <a:buChar char="•"/>
            </a:pPr>
            <a:r>
              <a:rPr lang="en-GB" sz="3000" dirty="0"/>
              <a:t>One of you is the teacher, one the child.</a:t>
            </a:r>
          </a:p>
          <a:p>
            <a:pPr marL="571500" indent="-571500">
              <a:buFont typeface="Arial" panose="020B0604020202020204" pitchFamily="34" charset="0"/>
              <a:buChar char="•"/>
            </a:pPr>
            <a:r>
              <a:rPr lang="en-GB" sz="3000" dirty="0"/>
              <a:t>The teacher can watch the video, and the child looks away.</a:t>
            </a:r>
          </a:p>
          <a:p>
            <a:pPr marL="571500" indent="-571500">
              <a:buFont typeface="Arial" panose="020B0604020202020204" pitchFamily="34" charset="0"/>
              <a:buChar char="•"/>
            </a:pPr>
            <a:r>
              <a:rPr lang="en-GB" sz="3000" dirty="0">
                <a:hlinkClick r:id="rId5"/>
              </a:rPr>
              <a:t>Growth Mindset Paper Challenge – YouTube - Google Search</a:t>
            </a:r>
            <a:endParaRPr lang="en-GB" sz="3000" dirty="0"/>
          </a:p>
          <a:p>
            <a:pPr marL="571500" indent="-571500">
              <a:buFont typeface="Arial" panose="020B0604020202020204" pitchFamily="34" charset="0"/>
              <a:buChar char="•"/>
            </a:pPr>
            <a:r>
              <a:rPr lang="en-GB" sz="3000" dirty="0"/>
              <a:t>The teacher explains to the child what they have to do, then mediates the activity, starting with the lowest level of mediation. </a:t>
            </a:r>
          </a:p>
          <a:p>
            <a:pPr marL="571500" indent="-571500">
              <a:buFont typeface="Arial" panose="020B0604020202020204" pitchFamily="34" charset="0"/>
              <a:buChar char="•"/>
            </a:pPr>
            <a:r>
              <a:rPr lang="en-GB" sz="3000" dirty="0"/>
              <a:t>You will need: one piece of paper, the model, an instruction sheet, guide to the levels of mediating and access to a pair of scissors. </a:t>
            </a:r>
          </a:p>
          <a:p>
            <a:endParaRPr lang="en-GB" sz="3600" dirty="0"/>
          </a:p>
          <a:p>
            <a:endParaRPr lang="en-GB" sz="4000" dirty="0"/>
          </a:p>
        </p:txBody>
      </p:sp>
    </p:spTree>
    <p:extLst>
      <p:ext uri="{BB962C8B-B14F-4D97-AF65-F5344CB8AC3E}">
        <p14:creationId xmlns:p14="http://schemas.microsoft.com/office/powerpoint/2010/main" val="2841127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CB23B-5A27-DB9F-7FC2-630FBE382762}"/>
              </a:ext>
            </a:extLst>
          </p:cNvPr>
          <p:cNvSpPr>
            <a:spLocks noGrp="1"/>
          </p:cNvSpPr>
          <p:nvPr>
            <p:ph type="title"/>
          </p:nvPr>
        </p:nvSpPr>
        <p:spPr/>
        <p:txBody>
          <a:bodyPr/>
          <a:lstStyle/>
          <a:p>
            <a:r>
              <a:rPr lang="en-GB" dirty="0"/>
              <a:t>Details</a:t>
            </a:r>
          </a:p>
        </p:txBody>
      </p:sp>
      <p:pic>
        <p:nvPicPr>
          <p:cNvPr id="4" name="Picture 4">
            <a:extLst>
              <a:ext uri="{FF2B5EF4-FFF2-40B4-BE49-F238E27FC236}">
                <a16:creationId xmlns:a16="http://schemas.microsoft.com/office/drawing/2014/main" id="{1204FA82-720F-8E66-2024-9686680CFF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622" y="5324619"/>
            <a:ext cx="1090874" cy="1325563"/>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23266036-EBC0-4EB1-F28C-DE9665D34F64}"/>
              </a:ext>
            </a:extLst>
          </p:cNvPr>
          <p:cNvSpPr>
            <a:spLocks noGrp="1"/>
          </p:cNvSpPr>
          <p:nvPr>
            <p:ph idx="1"/>
          </p:nvPr>
        </p:nvSpPr>
        <p:spPr>
          <a:xfrm>
            <a:off x="838200" y="1253331"/>
            <a:ext cx="11086178" cy="4351338"/>
          </a:xfrm>
        </p:spPr>
        <p:txBody>
          <a:bodyPr>
            <a:noAutofit/>
          </a:bodyPr>
          <a:lstStyle/>
          <a:p>
            <a:r>
              <a:rPr lang="en-GB" sz="3000" dirty="0"/>
              <a:t>School commit to:</a:t>
            </a:r>
          </a:p>
          <a:p>
            <a:r>
              <a:rPr lang="en-GB" sz="3000" dirty="0"/>
              <a:t>enabling the </a:t>
            </a:r>
            <a:r>
              <a:rPr lang="en-GB" sz="3000" dirty="0" err="1"/>
              <a:t>MeLSA</a:t>
            </a:r>
            <a:r>
              <a:rPr lang="en-GB" sz="3000" dirty="0"/>
              <a:t> participant to attend the entire 6-day training course</a:t>
            </a:r>
          </a:p>
          <a:p>
            <a:r>
              <a:rPr lang="en-GB" sz="3000" dirty="0"/>
              <a:t>Attend on-going supervision; </a:t>
            </a:r>
          </a:p>
          <a:p>
            <a:r>
              <a:rPr lang="en-GB" sz="3000" dirty="0"/>
              <a:t>Timetabling planning time for work with CYP</a:t>
            </a:r>
          </a:p>
          <a:p>
            <a:r>
              <a:rPr lang="en-GB" sz="3000" dirty="0"/>
              <a:t>Autumn 2025</a:t>
            </a:r>
          </a:p>
          <a:p>
            <a:r>
              <a:rPr lang="en-GB" sz="3000" dirty="0"/>
              <a:t>Cost around £600 including training, and supervision for the next two terms (£500 each for additional people from the same setting) </a:t>
            </a:r>
          </a:p>
          <a:p>
            <a:r>
              <a:rPr lang="en-GB" sz="3000" dirty="0"/>
              <a:t>Open to anyone, especially those who are passionate about learning.  </a:t>
            </a:r>
          </a:p>
        </p:txBody>
      </p:sp>
      <p:pic>
        <p:nvPicPr>
          <p:cNvPr id="5" name="Picture 4">
            <a:extLst>
              <a:ext uri="{FF2B5EF4-FFF2-40B4-BE49-F238E27FC236}">
                <a16:creationId xmlns:a16="http://schemas.microsoft.com/office/drawing/2014/main" id="{8F1B5B20-29DF-650C-5C34-F5298A8D8222}"/>
              </a:ext>
            </a:extLst>
          </p:cNvPr>
          <p:cNvPicPr>
            <a:picLocks noChangeAspect="1"/>
          </p:cNvPicPr>
          <p:nvPr/>
        </p:nvPicPr>
        <p:blipFill rotWithShape="1">
          <a:blip r:embed="rId4"/>
          <a:srcRect l="27088" t="20394" r="45325" b="21675"/>
          <a:stretch/>
        </p:blipFill>
        <p:spPr bwMode="auto">
          <a:xfrm>
            <a:off x="10610850" y="94456"/>
            <a:ext cx="1581150" cy="18669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823038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1102</TotalTime>
  <Words>1311</Words>
  <Application>Microsoft Office PowerPoint</Application>
  <PresentationFormat>Widescreen</PresentationFormat>
  <Paragraphs>69</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 Mediated Learning Support  Approach, MeLSA </vt:lpstr>
      <vt:lpstr>What is MeLSA (see handout)</vt:lpstr>
      <vt:lpstr>PowerPoint Presentation</vt:lpstr>
      <vt:lpstr>PowerPoint Presentation</vt:lpstr>
      <vt:lpstr>PowerPoint Presentation</vt:lpstr>
      <vt:lpstr>Details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Mediated Learning Support  Approach, MeLSA</dc:title>
  <dc:creator>Debbie Burton</dc:creator>
  <cp:lastModifiedBy>Debbie Burton</cp:lastModifiedBy>
  <cp:revision>16</cp:revision>
  <dcterms:created xsi:type="dcterms:W3CDTF">2023-10-19T08:51:11Z</dcterms:created>
  <dcterms:modified xsi:type="dcterms:W3CDTF">2025-03-14T15:40:33Z</dcterms:modified>
</cp:coreProperties>
</file>