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notesMasterIdLst>
    <p:notesMasterId r:id="rId41"/>
  </p:notesMasterIdLst>
  <p:sldIdLst>
    <p:sldId id="269" r:id="rId2"/>
    <p:sldId id="268" r:id="rId3"/>
    <p:sldId id="309" r:id="rId4"/>
    <p:sldId id="284" r:id="rId5"/>
    <p:sldId id="310" r:id="rId6"/>
    <p:sldId id="307" r:id="rId7"/>
    <p:sldId id="311" r:id="rId8"/>
    <p:sldId id="302" r:id="rId9"/>
    <p:sldId id="286" r:id="rId10"/>
    <p:sldId id="312" r:id="rId11"/>
    <p:sldId id="291" r:id="rId12"/>
    <p:sldId id="279" r:id="rId13"/>
    <p:sldId id="305" r:id="rId14"/>
    <p:sldId id="303" r:id="rId15"/>
    <p:sldId id="315" r:id="rId16"/>
    <p:sldId id="301" r:id="rId17"/>
    <p:sldId id="272" r:id="rId18"/>
    <p:sldId id="275" r:id="rId19"/>
    <p:sldId id="282" r:id="rId20"/>
    <p:sldId id="314" r:id="rId21"/>
    <p:sldId id="276" r:id="rId22"/>
    <p:sldId id="295" r:id="rId23"/>
    <p:sldId id="263" r:id="rId24"/>
    <p:sldId id="298" r:id="rId25"/>
    <p:sldId id="258" r:id="rId26"/>
    <p:sldId id="259" r:id="rId27"/>
    <p:sldId id="308" r:id="rId28"/>
    <p:sldId id="297" r:id="rId29"/>
    <p:sldId id="281" r:id="rId30"/>
    <p:sldId id="283" r:id="rId31"/>
    <p:sldId id="270" r:id="rId32"/>
    <p:sldId id="296" r:id="rId33"/>
    <p:sldId id="264" r:id="rId34"/>
    <p:sldId id="293" r:id="rId35"/>
    <p:sldId id="280" r:id="rId36"/>
    <p:sldId id="306" r:id="rId37"/>
    <p:sldId id="313" r:id="rId38"/>
    <p:sldId id="317" r:id="rId39"/>
    <p:sldId id="30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314" autoAdjust="0"/>
  </p:normalViewPr>
  <p:slideViewPr>
    <p:cSldViewPr snapToGrid="0">
      <p:cViewPr varScale="1">
        <p:scale>
          <a:sx n="61" d="100"/>
          <a:sy n="61" d="100"/>
        </p:scale>
        <p:origin x="10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0CFEF-AF8A-495D-9C29-5AAC38DC562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3940A31-D8C2-44BB-9A13-F0B86141ACCF}">
      <dgm:prSet/>
      <dgm:spPr/>
      <dgm:t>
        <a:bodyPr/>
        <a:lstStyle/>
        <a:p>
          <a:r>
            <a:rPr lang="en-GB" dirty="0">
              <a:latin typeface="Bookman Old Style" panose="02050604050505020204" pitchFamily="18" charset="0"/>
            </a:rPr>
            <a:t>Translation and Speech-to-text apps</a:t>
          </a:r>
          <a:endParaRPr lang="en-US" dirty="0">
            <a:latin typeface="Bookman Old Style" panose="02050604050505020204" pitchFamily="18" charset="0"/>
          </a:endParaRPr>
        </a:p>
      </dgm:t>
    </dgm:pt>
    <dgm:pt modelId="{1B67B7D5-8108-48F1-9CAD-B25C1DEB364F}" type="parTrans" cxnId="{621E7D6F-016E-4E7C-AC06-CD6A05F35BB2}">
      <dgm:prSet/>
      <dgm:spPr/>
      <dgm:t>
        <a:bodyPr/>
        <a:lstStyle/>
        <a:p>
          <a:endParaRPr lang="en-US">
            <a:latin typeface="Bookman Old Style" panose="02050604050505020204" pitchFamily="18" charset="0"/>
          </a:endParaRPr>
        </a:p>
      </dgm:t>
    </dgm:pt>
    <dgm:pt modelId="{2461C652-F69F-4925-A58A-4DE70E0C5C36}" type="sibTrans" cxnId="{621E7D6F-016E-4E7C-AC06-CD6A05F35BB2}">
      <dgm:prSet/>
      <dgm:spPr/>
      <dgm:t>
        <a:bodyPr/>
        <a:lstStyle/>
        <a:p>
          <a:endParaRPr lang="en-US">
            <a:latin typeface="Bookman Old Style" panose="02050604050505020204" pitchFamily="18" charset="0"/>
          </a:endParaRPr>
        </a:p>
      </dgm:t>
    </dgm:pt>
    <dgm:pt modelId="{80B8BE3F-18B8-4D6C-9349-FC40E4CDC1FA}">
      <dgm:prSet/>
      <dgm:spPr/>
      <dgm:t>
        <a:bodyPr/>
        <a:lstStyle/>
        <a:p>
          <a:r>
            <a:rPr lang="en-US" dirty="0">
              <a:latin typeface="Bookman Old Style" panose="02050604050505020204" pitchFamily="18" charset="0"/>
            </a:rPr>
            <a:t>Artificial</a:t>
          </a:r>
          <a:r>
            <a:rPr lang="en-US" baseline="0" dirty="0">
              <a:latin typeface="Bookman Old Style" panose="02050604050505020204" pitchFamily="18" charset="0"/>
            </a:rPr>
            <a:t> Intelligence</a:t>
          </a:r>
          <a:endParaRPr lang="en-US" dirty="0">
            <a:latin typeface="Bookman Old Style" panose="02050604050505020204" pitchFamily="18" charset="0"/>
          </a:endParaRPr>
        </a:p>
      </dgm:t>
    </dgm:pt>
    <dgm:pt modelId="{6E4EEAFB-98A9-4620-9A8E-0A3B50628AE9}" type="parTrans" cxnId="{D42F0DF1-94EA-4297-AC3E-019081DB2155}">
      <dgm:prSet/>
      <dgm:spPr/>
      <dgm:t>
        <a:bodyPr/>
        <a:lstStyle/>
        <a:p>
          <a:endParaRPr lang="en-US">
            <a:latin typeface="Bookman Old Style" panose="02050604050505020204" pitchFamily="18" charset="0"/>
          </a:endParaRPr>
        </a:p>
      </dgm:t>
    </dgm:pt>
    <dgm:pt modelId="{BD27F4FB-62CD-4608-8322-0FDEBE816029}" type="sibTrans" cxnId="{D42F0DF1-94EA-4297-AC3E-019081DB2155}">
      <dgm:prSet/>
      <dgm:spPr/>
      <dgm:t>
        <a:bodyPr/>
        <a:lstStyle/>
        <a:p>
          <a:endParaRPr lang="en-US">
            <a:latin typeface="Bookman Old Style" panose="02050604050505020204" pitchFamily="18" charset="0"/>
          </a:endParaRPr>
        </a:p>
      </dgm:t>
    </dgm:pt>
    <dgm:pt modelId="{598F060D-03FC-493A-A1DB-68FFC32E226A}">
      <dgm:prSet/>
      <dgm:spPr/>
      <dgm:t>
        <a:bodyPr/>
        <a:lstStyle/>
        <a:p>
          <a:r>
            <a:rPr lang="en-GB">
              <a:latin typeface="Bookman Old Style" panose="02050604050505020204" pitchFamily="18" charset="0"/>
            </a:rPr>
            <a:t>Quizlet</a:t>
          </a:r>
          <a:endParaRPr lang="en-US">
            <a:latin typeface="Bookman Old Style" panose="02050604050505020204" pitchFamily="18" charset="0"/>
          </a:endParaRPr>
        </a:p>
      </dgm:t>
    </dgm:pt>
    <dgm:pt modelId="{9A255C85-BE2C-4A63-8372-40AEB3ED0A36}" type="parTrans" cxnId="{22995829-7A3A-4283-B779-4E86F5E795D5}">
      <dgm:prSet/>
      <dgm:spPr/>
      <dgm:t>
        <a:bodyPr/>
        <a:lstStyle/>
        <a:p>
          <a:endParaRPr lang="en-US">
            <a:latin typeface="Bookman Old Style" panose="02050604050505020204" pitchFamily="18" charset="0"/>
          </a:endParaRPr>
        </a:p>
      </dgm:t>
    </dgm:pt>
    <dgm:pt modelId="{1846EE4D-CB7A-4594-BD3E-2058CD289C75}" type="sibTrans" cxnId="{22995829-7A3A-4283-B779-4E86F5E795D5}">
      <dgm:prSet/>
      <dgm:spPr/>
      <dgm:t>
        <a:bodyPr/>
        <a:lstStyle/>
        <a:p>
          <a:endParaRPr lang="en-US">
            <a:latin typeface="Bookman Old Style" panose="02050604050505020204" pitchFamily="18" charset="0"/>
          </a:endParaRPr>
        </a:p>
      </dgm:t>
    </dgm:pt>
    <dgm:pt modelId="{26BC84F3-14FB-45CF-B777-124DF652DFCC}">
      <dgm:prSet/>
      <dgm:spPr/>
      <dgm:t>
        <a:bodyPr/>
        <a:lstStyle/>
        <a:p>
          <a:r>
            <a:rPr lang="en-GB">
              <a:latin typeface="Bookman Old Style" panose="02050604050505020204" pitchFamily="18" charset="0"/>
            </a:rPr>
            <a:t>Immersive reader</a:t>
          </a:r>
          <a:endParaRPr lang="en-US">
            <a:latin typeface="Bookman Old Style" panose="02050604050505020204" pitchFamily="18" charset="0"/>
          </a:endParaRPr>
        </a:p>
      </dgm:t>
    </dgm:pt>
    <dgm:pt modelId="{F83DF8F8-A047-4DBF-B420-92EABD4B7012}" type="parTrans" cxnId="{D3E55529-E737-4B9F-88A6-576E616C308C}">
      <dgm:prSet/>
      <dgm:spPr/>
      <dgm:t>
        <a:bodyPr/>
        <a:lstStyle/>
        <a:p>
          <a:endParaRPr lang="en-US">
            <a:latin typeface="Bookman Old Style" panose="02050604050505020204" pitchFamily="18" charset="0"/>
          </a:endParaRPr>
        </a:p>
      </dgm:t>
    </dgm:pt>
    <dgm:pt modelId="{CD4D580E-8742-4968-BD4D-A6E48965C3D5}" type="sibTrans" cxnId="{D3E55529-E737-4B9F-88A6-576E616C308C}">
      <dgm:prSet/>
      <dgm:spPr/>
      <dgm:t>
        <a:bodyPr/>
        <a:lstStyle/>
        <a:p>
          <a:endParaRPr lang="en-US">
            <a:latin typeface="Bookman Old Style" panose="02050604050505020204" pitchFamily="18" charset="0"/>
          </a:endParaRPr>
        </a:p>
      </dgm:t>
    </dgm:pt>
    <dgm:pt modelId="{B3B4E310-14A2-487D-A45F-A7E3D77478F8}">
      <dgm:prSet/>
      <dgm:spPr/>
      <dgm:t>
        <a:bodyPr/>
        <a:lstStyle/>
        <a:p>
          <a:r>
            <a:rPr lang="en-GB">
              <a:latin typeface="Bookman Old Style" panose="02050604050505020204" pitchFamily="18" charset="0"/>
            </a:rPr>
            <a:t>Microsoft Reading Coach </a:t>
          </a:r>
          <a:endParaRPr lang="en-US">
            <a:latin typeface="Bookman Old Style" panose="02050604050505020204" pitchFamily="18" charset="0"/>
          </a:endParaRPr>
        </a:p>
      </dgm:t>
    </dgm:pt>
    <dgm:pt modelId="{DFEDAF2F-3393-4BC3-9EE9-A32D5C1F368F}" type="parTrans" cxnId="{E853BF46-8286-4E4F-A44E-5F54EC490471}">
      <dgm:prSet/>
      <dgm:spPr/>
      <dgm:t>
        <a:bodyPr/>
        <a:lstStyle/>
        <a:p>
          <a:endParaRPr lang="en-US">
            <a:latin typeface="Bookman Old Style" panose="02050604050505020204" pitchFamily="18" charset="0"/>
          </a:endParaRPr>
        </a:p>
      </dgm:t>
    </dgm:pt>
    <dgm:pt modelId="{FBDD5E25-EF24-4804-9589-751BDEC4BC9C}" type="sibTrans" cxnId="{E853BF46-8286-4E4F-A44E-5F54EC490471}">
      <dgm:prSet/>
      <dgm:spPr/>
      <dgm:t>
        <a:bodyPr/>
        <a:lstStyle/>
        <a:p>
          <a:endParaRPr lang="en-US">
            <a:latin typeface="Bookman Old Style" panose="02050604050505020204" pitchFamily="18" charset="0"/>
          </a:endParaRPr>
        </a:p>
      </dgm:t>
    </dgm:pt>
    <dgm:pt modelId="{E9ED6D35-160A-4B61-BE84-5EE3F1187812}">
      <dgm:prSet/>
      <dgm:spPr/>
      <dgm:t>
        <a:bodyPr/>
        <a:lstStyle/>
        <a:p>
          <a:r>
            <a:rPr lang="en-GB">
              <a:latin typeface="Bookman Old Style" panose="02050604050505020204" pitchFamily="18" charset="0"/>
            </a:rPr>
            <a:t>PowerPoint translator </a:t>
          </a:r>
          <a:endParaRPr lang="en-US">
            <a:latin typeface="Bookman Old Style" panose="02050604050505020204" pitchFamily="18" charset="0"/>
          </a:endParaRPr>
        </a:p>
      </dgm:t>
    </dgm:pt>
    <dgm:pt modelId="{2CDE9FE7-DA30-4233-9655-F1CC6BBB9B62}" type="parTrans" cxnId="{ABA9B59C-0FFD-40E8-A355-60476FCCF7E7}">
      <dgm:prSet/>
      <dgm:spPr/>
      <dgm:t>
        <a:bodyPr/>
        <a:lstStyle/>
        <a:p>
          <a:endParaRPr lang="en-US">
            <a:latin typeface="Bookman Old Style" panose="02050604050505020204" pitchFamily="18" charset="0"/>
          </a:endParaRPr>
        </a:p>
      </dgm:t>
    </dgm:pt>
    <dgm:pt modelId="{1F546D02-B42E-478A-AAAD-FE1C2F7FB044}" type="sibTrans" cxnId="{ABA9B59C-0FFD-40E8-A355-60476FCCF7E7}">
      <dgm:prSet/>
      <dgm:spPr/>
      <dgm:t>
        <a:bodyPr/>
        <a:lstStyle/>
        <a:p>
          <a:endParaRPr lang="en-US">
            <a:latin typeface="Bookman Old Style" panose="02050604050505020204" pitchFamily="18" charset="0"/>
          </a:endParaRPr>
        </a:p>
      </dgm:t>
    </dgm:pt>
    <dgm:pt modelId="{42481163-0202-40B3-BD27-195D064281DC}" type="pres">
      <dgm:prSet presAssocID="{D6F0CFEF-AF8A-495D-9C29-5AAC38DC5629}" presName="vert0" presStyleCnt="0">
        <dgm:presLayoutVars>
          <dgm:dir/>
          <dgm:animOne val="branch"/>
          <dgm:animLvl val="lvl"/>
        </dgm:presLayoutVars>
      </dgm:prSet>
      <dgm:spPr/>
    </dgm:pt>
    <dgm:pt modelId="{5975FF1C-CC1C-4B47-B2CF-38481D1F2472}" type="pres">
      <dgm:prSet presAssocID="{83940A31-D8C2-44BB-9A13-F0B86141ACCF}" presName="thickLine" presStyleLbl="alignNode1" presStyleIdx="0" presStyleCnt="6"/>
      <dgm:spPr/>
    </dgm:pt>
    <dgm:pt modelId="{7BDC9578-2C10-437C-BE3B-1CC16B4F9DB8}" type="pres">
      <dgm:prSet presAssocID="{83940A31-D8C2-44BB-9A13-F0B86141ACCF}" presName="horz1" presStyleCnt="0"/>
      <dgm:spPr/>
    </dgm:pt>
    <dgm:pt modelId="{FC4C7536-55EE-4248-B96D-CED628F2EDC1}" type="pres">
      <dgm:prSet presAssocID="{83940A31-D8C2-44BB-9A13-F0B86141ACCF}" presName="tx1" presStyleLbl="revTx" presStyleIdx="0" presStyleCnt="6"/>
      <dgm:spPr/>
    </dgm:pt>
    <dgm:pt modelId="{A5EA38C1-B94C-4EAD-B14D-6C43607A48CB}" type="pres">
      <dgm:prSet presAssocID="{83940A31-D8C2-44BB-9A13-F0B86141ACCF}" presName="vert1" presStyleCnt="0"/>
      <dgm:spPr/>
    </dgm:pt>
    <dgm:pt modelId="{8C859664-8892-4184-B322-74F1B9B44FA0}" type="pres">
      <dgm:prSet presAssocID="{80B8BE3F-18B8-4D6C-9349-FC40E4CDC1FA}" presName="thickLine" presStyleLbl="alignNode1" presStyleIdx="1" presStyleCnt="6"/>
      <dgm:spPr/>
    </dgm:pt>
    <dgm:pt modelId="{9E642399-8A4D-4A34-AA5D-1F3850815D68}" type="pres">
      <dgm:prSet presAssocID="{80B8BE3F-18B8-4D6C-9349-FC40E4CDC1FA}" presName="horz1" presStyleCnt="0"/>
      <dgm:spPr/>
    </dgm:pt>
    <dgm:pt modelId="{96A1F0B1-E8B0-4885-AF81-78527FF87D15}" type="pres">
      <dgm:prSet presAssocID="{80B8BE3F-18B8-4D6C-9349-FC40E4CDC1FA}" presName="tx1" presStyleLbl="revTx" presStyleIdx="1" presStyleCnt="6"/>
      <dgm:spPr/>
    </dgm:pt>
    <dgm:pt modelId="{0F142053-E4AE-4743-8678-DC070A1A3D8E}" type="pres">
      <dgm:prSet presAssocID="{80B8BE3F-18B8-4D6C-9349-FC40E4CDC1FA}" presName="vert1" presStyleCnt="0"/>
      <dgm:spPr/>
    </dgm:pt>
    <dgm:pt modelId="{17BE752D-B53D-4BF7-9876-7544EC4877A9}" type="pres">
      <dgm:prSet presAssocID="{598F060D-03FC-493A-A1DB-68FFC32E226A}" presName="thickLine" presStyleLbl="alignNode1" presStyleIdx="2" presStyleCnt="6"/>
      <dgm:spPr/>
    </dgm:pt>
    <dgm:pt modelId="{489DD3F8-C2AC-4A58-846C-855F1F3B6A58}" type="pres">
      <dgm:prSet presAssocID="{598F060D-03FC-493A-A1DB-68FFC32E226A}" presName="horz1" presStyleCnt="0"/>
      <dgm:spPr/>
    </dgm:pt>
    <dgm:pt modelId="{A2EEA565-BD9A-454A-AA59-D9F921990033}" type="pres">
      <dgm:prSet presAssocID="{598F060D-03FC-493A-A1DB-68FFC32E226A}" presName="tx1" presStyleLbl="revTx" presStyleIdx="2" presStyleCnt="6"/>
      <dgm:spPr/>
    </dgm:pt>
    <dgm:pt modelId="{5529F31F-8223-4DB4-AD03-9D2A39EC027D}" type="pres">
      <dgm:prSet presAssocID="{598F060D-03FC-493A-A1DB-68FFC32E226A}" presName="vert1" presStyleCnt="0"/>
      <dgm:spPr/>
    </dgm:pt>
    <dgm:pt modelId="{32D66637-848D-4C47-825A-F408D147E46B}" type="pres">
      <dgm:prSet presAssocID="{26BC84F3-14FB-45CF-B777-124DF652DFCC}" presName="thickLine" presStyleLbl="alignNode1" presStyleIdx="3" presStyleCnt="6"/>
      <dgm:spPr/>
    </dgm:pt>
    <dgm:pt modelId="{3732E7CC-1323-481B-85CC-BE6D6829D98C}" type="pres">
      <dgm:prSet presAssocID="{26BC84F3-14FB-45CF-B777-124DF652DFCC}" presName="horz1" presStyleCnt="0"/>
      <dgm:spPr/>
    </dgm:pt>
    <dgm:pt modelId="{23A22AAE-23DD-4679-90CE-BE311C72B883}" type="pres">
      <dgm:prSet presAssocID="{26BC84F3-14FB-45CF-B777-124DF652DFCC}" presName="tx1" presStyleLbl="revTx" presStyleIdx="3" presStyleCnt="6"/>
      <dgm:spPr/>
    </dgm:pt>
    <dgm:pt modelId="{D5F5291E-14AD-437A-9FC6-7DD407EC8AB3}" type="pres">
      <dgm:prSet presAssocID="{26BC84F3-14FB-45CF-B777-124DF652DFCC}" presName="vert1" presStyleCnt="0"/>
      <dgm:spPr/>
    </dgm:pt>
    <dgm:pt modelId="{D5B3B9E9-3068-490C-B82A-F330FDDF077D}" type="pres">
      <dgm:prSet presAssocID="{B3B4E310-14A2-487D-A45F-A7E3D77478F8}" presName="thickLine" presStyleLbl="alignNode1" presStyleIdx="4" presStyleCnt="6"/>
      <dgm:spPr/>
    </dgm:pt>
    <dgm:pt modelId="{6B3B78C4-F8F4-4655-A8E8-EEE51E9AF99A}" type="pres">
      <dgm:prSet presAssocID="{B3B4E310-14A2-487D-A45F-A7E3D77478F8}" presName="horz1" presStyleCnt="0"/>
      <dgm:spPr/>
    </dgm:pt>
    <dgm:pt modelId="{1A52C3C2-FE4C-4B7A-8373-296CE9A42081}" type="pres">
      <dgm:prSet presAssocID="{B3B4E310-14A2-487D-A45F-A7E3D77478F8}" presName="tx1" presStyleLbl="revTx" presStyleIdx="4" presStyleCnt="6"/>
      <dgm:spPr/>
    </dgm:pt>
    <dgm:pt modelId="{5A2D43E8-5EDA-4308-9575-994C067E1A48}" type="pres">
      <dgm:prSet presAssocID="{B3B4E310-14A2-487D-A45F-A7E3D77478F8}" presName="vert1" presStyleCnt="0"/>
      <dgm:spPr/>
    </dgm:pt>
    <dgm:pt modelId="{45759F1F-3E06-4F70-A6FC-C2380DC6402B}" type="pres">
      <dgm:prSet presAssocID="{E9ED6D35-160A-4B61-BE84-5EE3F1187812}" presName="thickLine" presStyleLbl="alignNode1" presStyleIdx="5" presStyleCnt="6"/>
      <dgm:spPr/>
    </dgm:pt>
    <dgm:pt modelId="{113545F4-8402-4AEC-BEDC-32F32627E264}" type="pres">
      <dgm:prSet presAssocID="{E9ED6D35-160A-4B61-BE84-5EE3F1187812}" presName="horz1" presStyleCnt="0"/>
      <dgm:spPr/>
    </dgm:pt>
    <dgm:pt modelId="{41C9A8A2-DBE1-42FC-B04C-3E5796FE865E}" type="pres">
      <dgm:prSet presAssocID="{E9ED6D35-160A-4B61-BE84-5EE3F1187812}" presName="tx1" presStyleLbl="revTx" presStyleIdx="5" presStyleCnt="6"/>
      <dgm:spPr/>
    </dgm:pt>
    <dgm:pt modelId="{98DCB24E-DB74-4A89-A251-E484ECA58B43}" type="pres">
      <dgm:prSet presAssocID="{E9ED6D35-160A-4B61-BE84-5EE3F1187812}" presName="vert1" presStyleCnt="0"/>
      <dgm:spPr/>
    </dgm:pt>
  </dgm:ptLst>
  <dgm:cxnLst>
    <dgm:cxn modelId="{BCB68615-210E-4C6B-8DD4-9814DC3B06C1}" type="presOf" srcId="{80B8BE3F-18B8-4D6C-9349-FC40E4CDC1FA}" destId="{96A1F0B1-E8B0-4885-AF81-78527FF87D15}" srcOrd="0" destOrd="0" presId="urn:microsoft.com/office/officeart/2008/layout/LinedList"/>
    <dgm:cxn modelId="{A0C3E51C-288D-4B46-B4F8-2E3AADA34D78}" type="presOf" srcId="{26BC84F3-14FB-45CF-B777-124DF652DFCC}" destId="{23A22AAE-23DD-4679-90CE-BE311C72B883}" srcOrd="0" destOrd="0" presId="urn:microsoft.com/office/officeart/2008/layout/LinedList"/>
    <dgm:cxn modelId="{D3E55529-E737-4B9F-88A6-576E616C308C}" srcId="{D6F0CFEF-AF8A-495D-9C29-5AAC38DC5629}" destId="{26BC84F3-14FB-45CF-B777-124DF652DFCC}" srcOrd="3" destOrd="0" parTransId="{F83DF8F8-A047-4DBF-B420-92EABD4B7012}" sibTransId="{CD4D580E-8742-4968-BD4D-A6E48965C3D5}"/>
    <dgm:cxn modelId="{22995829-7A3A-4283-B779-4E86F5E795D5}" srcId="{D6F0CFEF-AF8A-495D-9C29-5AAC38DC5629}" destId="{598F060D-03FC-493A-A1DB-68FFC32E226A}" srcOrd="2" destOrd="0" parTransId="{9A255C85-BE2C-4A63-8372-40AEB3ED0A36}" sibTransId="{1846EE4D-CB7A-4594-BD3E-2058CD289C75}"/>
    <dgm:cxn modelId="{2857DC40-9640-4AB3-AFFF-A0CDF56F20AD}" type="presOf" srcId="{B3B4E310-14A2-487D-A45F-A7E3D77478F8}" destId="{1A52C3C2-FE4C-4B7A-8373-296CE9A42081}" srcOrd="0" destOrd="0" presId="urn:microsoft.com/office/officeart/2008/layout/LinedList"/>
    <dgm:cxn modelId="{E853BF46-8286-4E4F-A44E-5F54EC490471}" srcId="{D6F0CFEF-AF8A-495D-9C29-5AAC38DC5629}" destId="{B3B4E310-14A2-487D-A45F-A7E3D77478F8}" srcOrd="4" destOrd="0" parTransId="{DFEDAF2F-3393-4BC3-9EE9-A32D5C1F368F}" sibTransId="{FBDD5E25-EF24-4804-9589-751BDEC4BC9C}"/>
    <dgm:cxn modelId="{621E7D6F-016E-4E7C-AC06-CD6A05F35BB2}" srcId="{D6F0CFEF-AF8A-495D-9C29-5AAC38DC5629}" destId="{83940A31-D8C2-44BB-9A13-F0B86141ACCF}" srcOrd="0" destOrd="0" parTransId="{1B67B7D5-8108-48F1-9CAD-B25C1DEB364F}" sibTransId="{2461C652-F69F-4925-A58A-4DE70E0C5C36}"/>
    <dgm:cxn modelId="{ABA9B59C-0FFD-40E8-A355-60476FCCF7E7}" srcId="{D6F0CFEF-AF8A-495D-9C29-5AAC38DC5629}" destId="{E9ED6D35-160A-4B61-BE84-5EE3F1187812}" srcOrd="5" destOrd="0" parTransId="{2CDE9FE7-DA30-4233-9655-F1CC6BBB9B62}" sibTransId="{1F546D02-B42E-478A-AAAD-FE1C2F7FB044}"/>
    <dgm:cxn modelId="{B8BC53A7-4F41-424B-8CD0-E50D52FAAA3E}" type="presOf" srcId="{598F060D-03FC-493A-A1DB-68FFC32E226A}" destId="{A2EEA565-BD9A-454A-AA59-D9F921990033}" srcOrd="0" destOrd="0" presId="urn:microsoft.com/office/officeart/2008/layout/LinedList"/>
    <dgm:cxn modelId="{34C2DFB0-9D56-4FD5-BA7C-54709027CF71}" type="presOf" srcId="{83940A31-D8C2-44BB-9A13-F0B86141ACCF}" destId="{FC4C7536-55EE-4248-B96D-CED628F2EDC1}" srcOrd="0" destOrd="0" presId="urn:microsoft.com/office/officeart/2008/layout/LinedList"/>
    <dgm:cxn modelId="{D42F0DF1-94EA-4297-AC3E-019081DB2155}" srcId="{D6F0CFEF-AF8A-495D-9C29-5AAC38DC5629}" destId="{80B8BE3F-18B8-4D6C-9349-FC40E4CDC1FA}" srcOrd="1" destOrd="0" parTransId="{6E4EEAFB-98A9-4620-9A8E-0A3B50628AE9}" sibTransId="{BD27F4FB-62CD-4608-8322-0FDEBE816029}"/>
    <dgm:cxn modelId="{8E349BF4-E21C-48DE-8FCB-17AED1CB6108}" type="presOf" srcId="{D6F0CFEF-AF8A-495D-9C29-5AAC38DC5629}" destId="{42481163-0202-40B3-BD27-195D064281DC}" srcOrd="0" destOrd="0" presId="urn:microsoft.com/office/officeart/2008/layout/LinedList"/>
    <dgm:cxn modelId="{35697DFD-A92F-4D99-B676-680C5C95D03C}" type="presOf" srcId="{E9ED6D35-160A-4B61-BE84-5EE3F1187812}" destId="{41C9A8A2-DBE1-42FC-B04C-3E5796FE865E}" srcOrd="0" destOrd="0" presId="urn:microsoft.com/office/officeart/2008/layout/LinedList"/>
    <dgm:cxn modelId="{1F8EF733-38B2-4D5D-9276-4F03C61214B6}" type="presParOf" srcId="{42481163-0202-40B3-BD27-195D064281DC}" destId="{5975FF1C-CC1C-4B47-B2CF-38481D1F2472}" srcOrd="0" destOrd="0" presId="urn:microsoft.com/office/officeart/2008/layout/LinedList"/>
    <dgm:cxn modelId="{07E7B352-B68A-43A9-B493-A6CF96CA1BB1}" type="presParOf" srcId="{42481163-0202-40B3-BD27-195D064281DC}" destId="{7BDC9578-2C10-437C-BE3B-1CC16B4F9DB8}" srcOrd="1" destOrd="0" presId="urn:microsoft.com/office/officeart/2008/layout/LinedList"/>
    <dgm:cxn modelId="{F730E13B-8516-4D25-B7E4-A6B02127910B}" type="presParOf" srcId="{7BDC9578-2C10-437C-BE3B-1CC16B4F9DB8}" destId="{FC4C7536-55EE-4248-B96D-CED628F2EDC1}" srcOrd="0" destOrd="0" presId="urn:microsoft.com/office/officeart/2008/layout/LinedList"/>
    <dgm:cxn modelId="{C57B52CE-BAE5-4976-A436-3C9F39B95997}" type="presParOf" srcId="{7BDC9578-2C10-437C-BE3B-1CC16B4F9DB8}" destId="{A5EA38C1-B94C-4EAD-B14D-6C43607A48CB}" srcOrd="1" destOrd="0" presId="urn:microsoft.com/office/officeart/2008/layout/LinedList"/>
    <dgm:cxn modelId="{F4A2A799-DDA6-42BA-BE05-40B41D9694D1}" type="presParOf" srcId="{42481163-0202-40B3-BD27-195D064281DC}" destId="{8C859664-8892-4184-B322-74F1B9B44FA0}" srcOrd="2" destOrd="0" presId="urn:microsoft.com/office/officeart/2008/layout/LinedList"/>
    <dgm:cxn modelId="{83CF47C9-F68A-4983-A099-5ACA720DE891}" type="presParOf" srcId="{42481163-0202-40B3-BD27-195D064281DC}" destId="{9E642399-8A4D-4A34-AA5D-1F3850815D68}" srcOrd="3" destOrd="0" presId="urn:microsoft.com/office/officeart/2008/layout/LinedList"/>
    <dgm:cxn modelId="{7332D573-012E-46F6-8583-156619B58C09}" type="presParOf" srcId="{9E642399-8A4D-4A34-AA5D-1F3850815D68}" destId="{96A1F0B1-E8B0-4885-AF81-78527FF87D15}" srcOrd="0" destOrd="0" presId="urn:microsoft.com/office/officeart/2008/layout/LinedList"/>
    <dgm:cxn modelId="{0B9C3C04-34BF-4820-A034-5BB838C64F5A}" type="presParOf" srcId="{9E642399-8A4D-4A34-AA5D-1F3850815D68}" destId="{0F142053-E4AE-4743-8678-DC070A1A3D8E}" srcOrd="1" destOrd="0" presId="urn:microsoft.com/office/officeart/2008/layout/LinedList"/>
    <dgm:cxn modelId="{79BFFE55-C006-4F6F-AF3A-217F1ADF9C32}" type="presParOf" srcId="{42481163-0202-40B3-BD27-195D064281DC}" destId="{17BE752D-B53D-4BF7-9876-7544EC4877A9}" srcOrd="4" destOrd="0" presId="urn:microsoft.com/office/officeart/2008/layout/LinedList"/>
    <dgm:cxn modelId="{281872AA-FE30-4401-A646-C00605BE9DEF}" type="presParOf" srcId="{42481163-0202-40B3-BD27-195D064281DC}" destId="{489DD3F8-C2AC-4A58-846C-855F1F3B6A58}" srcOrd="5" destOrd="0" presId="urn:microsoft.com/office/officeart/2008/layout/LinedList"/>
    <dgm:cxn modelId="{FA2AB46E-BEF2-4E47-B156-5783DEE08E64}" type="presParOf" srcId="{489DD3F8-C2AC-4A58-846C-855F1F3B6A58}" destId="{A2EEA565-BD9A-454A-AA59-D9F921990033}" srcOrd="0" destOrd="0" presId="urn:microsoft.com/office/officeart/2008/layout/LinedList"/>
    <dgm:cxn modelId="{1080E258-65B4-411F-8235-0683B338AEC1}" type="presParOf" srcId="{489DD3F8-C2AC-4A58-846C-855F1F3B6A58}" destId="{5529F31F-8223-4DB4-AD03-9D2A39EC027D}" srcOrd="1" destOrd="0" presId="urn:microsoft.com/office/officeart/2008/layout/LinedList"/>
    <dgm:cxn modelId="{8CFD4371-611D-4D9F-8227-9A6184EF3D21}" type="presParOf" srcId="{42481163-0202-40B3-BD27-195D064281DC}" destId="{32D66637-848D-4C47-825A-F408D147E46B}" srcOrd="6" destOrd="0" presId="urn:microsoft.com/office/officeart/2008/layout/LinedList"/>
    <dgm:cxn modelId="{449BB97E-1778-4BA2-9D9F-ABB917BEA396}" type="presParOf" srcId="{42481163-0202-40B3-BD27-195D064281DC}" destId="{3732E7CC-1323-481B-85CC-BE6D6829D98C}" srcOrd="7" destOrd="0" presId="urn:microsoft.com/office/officeart/2008/layout/LinedList"/>
    <dgm:cxn modelId="{1B689DAD-2590-4D57-9250-B1E365B65E4C}" type="presParOf" srcId="{3732E7CC-1323-481B-85CC-BE6D6829D98C}" destId="{23A22AAE-23DD-4679-90CE-BE311C72B883}" srcOrd="0" destOrd="0" presId="urn:microsoft.com/office/officeart/2008/layout/LinedList"/>
    <dgm:cxn modelId="{4A819292-8AB3-44F5-98CD-E71E95BBB0BA}" type="presParOf" srcId="{3732E7CC-1323-481B-85CC-BE6D6829D98C}" destId="{D5F5291E-14AD-437A-9FC6-7DD407EC8AB3}" srcOrd="1" destOrd="0" presId="urn:microsoft.com/office/officeart/2008/layout/LinedList"/>
    <dgm:cxn modelId="{29105086-DE63-41CC-8C49-D8B19069A653}" type="presParOf" srcId="{42481163-0202-40B3-BD27-195D064281DC}" destId="{D5B3B9E9-3068-490C-B82A-F330FDDF077D}" srcOrd="8" destOrd="0" presId="urn:microsoft.com/office/officeart/2008/layout/LinedList"/>
    <dgm:cxn modelId="{3F183225-D8F2-482B-98B0-B6DF57795EBA}" type="presParOf" srcId="{42481163-0202-40B3-BD27-195D064281DC}" destId="{6B3B78C4-F8F4-4655-A8E8-EEE51E9AF99A}" srcOrd="9" destOrd="0" presId="urn:microsoft.com/office/officeart/2008/layout/LinedList"/>
    <dgm:cxn modelId="{73800BA4-341D-4E6B-A147-FB134648764C}" type="presParOf" srcId="{6B3B78C4-F8F4-4655-A8E8-EEE51E9AF99A}" destId="{1A52C3C2-FE4C-4B7A-8373-296CE9A42081}" srcOrd="0" destOrd="0" presId="urn:microsoft.com/office/officeart/2008/layout/LinedList"/>
    <dgm:cxn modelId="{C153F4DC-A825-4781-A2E4-6AD3DE3757DE}" type="presParOf" srcId="{6B3B78C4-F8F4-4655-A8E8-EEE51E9AF99A}" destId="{5A2D43E8-5EDA-4308-9575-994C067E1A48}" srcOrd="1" destOrd="0" presId="urn:microsoft.com/office/officeart/2008/layout/LinedList"/>
    <dgm:cxn modelId="{3C1C211F-BDD1-422D-9E52-D0A1AD1DDA16}" type="presParOf" srcId="{42481163-0202-40B3-BD27-195D064281DC}" destId="{45759F1F-3E06-4F70-A6FC-C2380DC6402B}" srcOrd="10" destOrd="0" presId="urn:microsoft.com/office/officeart/2008/layout/LinedList"/>
    <dgm:cxn modelId="{A8BB3BF8-BF70-4E22-B980-CE840B07FD3F}" type="presParOf" srcId="{42481163-0202-40B3-BD27-195D064281DC}" destId="{113545F4-8402-4AEC-BEDC-32F32627E264}" srcOrd="11" destOrd="0" presId="urn:microsoft.com/office/officeart/2008/layout/LinedList"/>
    <dgm:cxn modelId="{3F6316FA-8328-4FA7-B879-D2D41863C3C2}" type="presParOf" srcId="{113545F4-8402-4AEC-BEDC-32F32627E264}" destId="{41C9A8A2-DBE1-42FC-B04C-3E5796FE865E}" srcOrd="0" destOrd="0" presId="urn:microsoft.com/office/officeart/2008/layout/LinedList"/>
    <dgm:cxn modelId="{E5865DD7-B7FC-4764-A5BD-B6BDD1BC10DE}" type="presParOf" srcId="{113545F4-8402-4AEC-BEDC-32F32627E264}" destId="{98DCB24E-DB74-4A89-A251-E484ECA58B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DB031B-B9F9-486D-9E13-1486A5FF128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4DD4C00-A7A5-4A3E-950B-C319E31387E9}">
      <dgm:prSet custT="1"/>
      <dgm:spPr/>
      <dgm:t>
        <a:bodyPr/>
        <a:lstStyle/>
        <a:p>
          <a:pPr>
            <a:lnSpc>
              <a:spcPct val="100000"/>
            </a:lnSpc>
          </a:pPr>
          <a:r>
            <a:rPr lang="en-GB" sz="1800" dirty="0"/>
            <a:t>Allows the user to practise pronunciation and accuracy of reading as well as AI generated focal points for key words to practise. </a:t>
          </a:r>
          <a:endParaRPr lang="en-US" sz="1800" dirty="0"/>
        </a:p>
      </dgm:t>
    </dgm:pt>
    <dgm:pt modelId="{42694DF4-1F28-415D-B9EA-A8347C3F291C}" type="parTrans" cxnId="{E0D00571-072D-49A0-9CA1-F796ED7B3D6D}">
      <dgm:prSet/>
      <dgm:spPr/>
      <dgm:t>
        <a:bodyPr/>
        <a:lstStyle/>
        <a:p>
          <a:endParaRPr lang="en-US"/>
        </a:p>
      </dgm:t>
    </dgm:pt>
    <dgm:pt modelId="{EE98FE5D-BB7B-4319-9850-B0FC3981496E}" type="sibTrans" cxnId="{E0D00571-072D-49A0-9CA1-F796ED7B3D6D}">
      <dgm:prSet/>
      <dgm:spPr/>
      <dgm:t>
        <a:bodyPr/>
        <a:lstStyle/>
        <a:p>
          <a:endParaRPr lang="en-US"/>
        </a:p>
      </dgm:t>
    </dgm:pt>
    <dgm:pt modelId="{9E6AA035-CAE8-4332-8A00-1AB8612EA9BC}">
      <dgm:prSet custT="1"/>
      <dgm:spPr/>
      <dgm:t>
        <a:bodyPr/>
        <a:lstStyle/>
        <a:p>
          <a:pPr>
            <a:lnSpc>
              <a:spcPct val="100000"/>
            </a:lnSpc>
          </a:pPr>
          <a:r>
            <a:rPr lang="en-GB" sz="1800" dirty="0"/>
            <a:t>Allows built in AI generated stories at different levels to support the user to read according to their current ability. </a:t>
          </a:r>
          <a:endParaRPr lang="en-US" sz="1800" dirty="0"/>
        </a:p>
      </dgm:t>
    </dgm:pt>
    <dgm:pt modelId="{5B314FE9-91AE-4DF2-A754-AF2D80CFF06D}" type="parTrans" cxnId="{8C066FFA-8F08-4892-80D9-CC9E89763FDE}">
      <dgm:prSet/>
      <dgm:spPr/>
      <dgm:t>
        <a:bodyPr/>
        <a:lstStyle/>
        <a:p>
          <a:endParaRPr lang="en-US"/>
        </a:p>
      </dgm:t>
    </dgm:pt>
    <dgm:pt modelId="{C5D7B244-0553-4537-BC52-D6E81F14C41F}" type="sibTrans" cxnId="{8C066FFA-8F08-4892-80D9-CC9E89763FDE}">
      <dgm:prSet/>
      <dgm:spPr/>
      <dgm:t>
        <a:bodyPr/>
        <a:lstStyle/>
        <a:p>
          <a:endParaRPr lang="en-US"/>
        </a:p>
      </dgm:t>
    </dgm:pt>
    <dgm:pt modelId="{0394E664-CC11-4B2C-9F3C-73E5AAE063CF}">
      <dgm:prSet custT="1"/>
      <dgm:spPr/>
      <dgm:t>
        <a:bodyPr/>
        <a:lstStyle/>
        <a:p>
          <a:pPr>
            <a:lnSpc>
              <a:spcPct val="100000"/>
            </a:lnSpc>
          </a:pPr>
          <a:r>
            <a:rPr lang="en-GB" sz="1800" dirty="0"/>
            <a:t>Lots of options for different languages as well as inputting your own story/text to read. </a:t>
          </a:r>
          <a:endParaRPr lang="en-US" sz="1800" dirty="0"/>
        </a:p>
      </dgm:t>
    </dgm:pt>
    <dgm:pt modelId="{EC0AFAA2-6AB2-4EBE-988A-AE96C38790AD}" type="parTrans" cxnId="{E6BB3224-CD86-4EAA-BD69-F676B06A7B5C}">
      <dgm:prSet/>
      <dgm:spPr/>
      <dgm:t>
        <a:bodyPr/>
        <a:lstStyle/>
        <a:p>
          <a:endParaRPr lang="en-US"/>
        </a:p>
      </dgm:t>
    </dgm:pt>
    <dgm:pt modelId="{FCEC9071-16EF-4A02-A228-B565AC7C9EB1}" type="sibTrans" cxnId="{E6BB3224-CD86-4EAA-BD69-F676B06A7B5C}">
      <dgm:prSet/>
      <dgm:spPr/>
      <dgm:t>
        <a:bodyPr/>
        <a:lstStyle/>
        <a:p>
          <a:endParaRPr lang="en-US"/>
        </a:p>
      </dgm:t>
    </dgm:pt>
    <dgm:pt modelId="{94C68F02-DC53-4953-AA5A-0F964A014FF1}" type="pres">
      <dgm:prSet presAssocID="{CFDB031B-B9F9-486D-9E13-1486A5FF1288}" presName="root" presStyleCnt="0">
        <dgm:presLayoutVars>
          <dgm:dir/>
          <dgm:resizeHandles val="exact"/>
        </dgm:presLayoutVars>
      </dgm:prSet>
      <dgm:spPr/>
    </dgm:pt>
    <dgm:pt modelId="{27476A72-35FE-4384-AED4-B24DCA2B3C1A}" type="pres">
      <dgm:prSet presAssocID="{94DD4C00-A7A5-4A3E-950B-C319E31387E9}" presName="compNode" presStyleCnt="0"/>
      <dgm:spPr/>
    </dgm:pt>
    <dgm:pt modelId="{BFB04E7D-2970-4515-9A81-B5838A76404C}" type="pres">
      <dgm:prSet presAssocID="{94DD4C00-A7A5-4A3E-950B-C319E31387E9}" presName="bgRect" presStyleLbl="bgShp" presStyleIdx="0" presStyleCnt="3"/>
      <dgm:spPr/>
    </dgm:pt>
    <dgm:pt modelId="{5AE79118-C59F-4751-B94D-9D3B70CA8093}" type="pres">
      <dgm:prSet presAssocID="{94DD4C00-A7A5-4A3E-950B-C319E31387E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62C4CAA-C1F8-423C-B5FA-C62078A2A49C}" type="pres">
      <dgm:prSet presAssocID="{94DD4C00-A7A5-4A3E-950B-C319E31387E9}" presName="spaceRect" presStyleCnt="0"/>
      <dgm:spPr/>
    </dgm:pt>
    <dgm:pt modelId="{9905D6C2-6BA6-4737-AA7C-85CD402AAC9B}" type="pres">
      <dgm:prSet presAssocID="{94DD4C00-A7A5-4A3E-950B-C319E31387E9}" presName="parTx" presStyleLbl="revTx" presStyleIdx="0" presStyleCnt="3">
        <dgm:presLayoutVars>
          <dgm:chMax val="0"/>
          <dgm:chPref val="0"/>
        </dgm:presLayoutVars>
      </dgm:prSet>
      <dgm:spPr/>
    </dgm:pt>
    <dgm:pt modelId="{1A4F2B72-A5FF-43CD-8DFB-77D985DDAF6C}" type="pres">
      <dgm:prSet presAssocID="{EE98FE5D-BB7B-4319-9850-B0FC3981496E}" presName="sibTrans" presStyleCnt="0"/>
      <dgm:spPr/>
    </dgm:pt>
    <dgm:pt modelId="{1F8392A0-0822-418E-85B8-38DBD34E07C2}" type="pres">
      <dgm:prSet presAssocID="{9E6AA035-CAE8-4332-8A00-1AB8612EA9BC}" presName="compNode" presStyleCnt="0"/>
      <dgm:spPr/>
    </dgm:pt>
    <dgm:pt modelId="{62C62D02-EE9D-4A2C-8149-FBBC295DEB57}" type="pres">
      <dgm:prSet presAssocID="{9E6AA035-CAE8-4332-8A00-1AB8612EA9BC}" presName="bgRect" presStyleLbl="bgShp" presStyleIdx="1" presStyleCnt="3"/>
      <dgm:spPr/>
    </dgm:pt>
    <dgm:pt modelId="{716C589C-BCB3-4E36-986D-C7D5935DC04D}" type="pres">
      <dgm:prSet presAssocID="{9E6AA035-CAE8-4332-8A00-1AB8612EA9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6F7CAE96-0A2F-4828-AF64-B2BEA32B7078}" type="pres">
      <dgm:prSet presAssocID="{9E6AA035-CAE8-4332-8A00-1AB8612EA9BC}" presName="spaceRect" presStyleCnt="0"/>
      <dgm:spPr/>
    </dgm:pt>
    <dgm:pt modelId="{3BB3A17E-1A3A-4385-B3FE-85A1595886CF}" type="pres">
      <dgm:prSet presAssocID="{9E6AA035-CAE8-4332-8A00-1AB8612EA9BC}" presName="parTx" presStyleLbl="revTx" presStyleIdx="1" presStyleCnt="3">
        <dgm:presLayoutVars>
          <dgm:chMax val="0"/>
          <dgm:chPref val="0"/>
        </dgm:presLayoutVars>
      </dgm:prSet>
      <dgm:spPr/>
    </dgm:pt>
    <dgm:pt modelId="{B66E2B22-ECF0-4E50-9C0E-780C02358AF0}" type="pres">
      <dgm:prSet presAssocID="{C5D7B244-0553-4537-BC52-D6E81F14C41F}" presName="sibTrans" presStyleCnt="0"/>
      <dgm:spPr/>
    </dgm:pt>
    <dgm:pt modelId="{535B88F7-8AC8-4F7C-B45B-0E14E159CA3C}" type="pres">
      <dgm:prSet presAssocID="{0394E664-CC11-4B2C-9F3C-73E5AAE063CF}" presName="compNode" presStyleCnt="0"/>
      <dgm:spPr/>
    </dgm:pt>
    <dgm:pt modelId="{B065C7E5-B500-45AA-AFF4-B464B5D2074D}" type="pres">
      <dgm:prSet presAssocID="{0394E664-CC11-4B2C-9F3C-73E5AAE063CF}" presName="bgRect" presStyleLbl="bgShp" presStyleIdx="2" presStyleCnt="3"/>
      <dgm:spPr/>
    </dgm:pt>
    <dgm:pt modelId="{BFEEF1B8-86D2-4BA8-95C2-DB872BCAD78C}" type="pres">
      <dgm:prSet presAssocID="{0394E664-CC11-4B2C-9F3C-73E5AAE063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34CE38E1-0EE4-4F5F-A7C0-BEF4C7CD8776}" type="pres">
      <dgm:prSet presAssocID="{0394E664-CC11-4B2C-9F3C-73E5AAE063CF}" presName="spaceRect" presStyleCnt="0"/>
      <dgm:spPr/>
    </dgm:pt>
    <dgm:pt modelId="{4F7C6FA3-1AF9-4F90-A810-931381680130}" type="pres">
      <dgm:prSet presAssocID="{0394E664-CC11-4B2C-9F3C-73E5AAE063CF}" presName="parTx" presStyleLbl="revTx" presStyleIdx="2" presStyleCnt="3">
        <dgm:presLayoutVars>
          <dgm:chMax val="0"/>
          <dgm:chPref val="0"/>
        </dgm:presLayoutVars>
      </dgm:prSet>
      <dgm:spPr/>
    </dgm:pt>
  </dgm:ptLst>
  <dgm:cxnLst>
    <dgm:cxn modelId="{E6BB3224-CD86-4EAA-BD69-F676B06A7B5C}" srcId="{CFDB031B-B9F9-486D-9E13-1486A5FF1288}" destId="{0394E664-CC11-4B2C-9F3C-73E5AAE063CF}" srcOrd="2" destOrd="0" parTransId="{EC0AFAA2-6AB2-4EBE-988A-AE96C38790AD}" sibTransId="{FCEC9071-16EF-4A02-A228-B565AC7C9EB1}"/>
    <dgm:cxn modelId="{CB7AAB32-EE8B-478D-B215-61416150EB03}" type="presOf" srcId="{0394E664-CC11-4B2C-9F3C-73E5AAE063CF}" destId="{4F7C6FA3-1AF9-4F90-A810-931381680130}" srcOrd="0" destOrd="0" presId="urn:microsoft.com/office/officeart/2018/2/layout/IconVerticalSolidList"/>
    <dgm:cxn modelId="{E0D00571-072D-49A0-9CA1-F796ED7B3D6D}" srcId="{CFDB031B-B9F9-486D-9E13-1486A5FF1288}" destId="{94DD4C00-A7A5-4A3E-950B-C319E31387E9}" srcOrd="0" destOrd="0" parTransId="{42694DF4-1F28-415D-B9EA-A8347C3F291C}" sibTransId="{EE98FE5D-BB7B-4319-9850-B0FC3981496E}"/>
    <dgm:cxn modelId="{2A0ADE71-0363-42C5-8CDD-808C3759BBD7}" type="presOf" srcId="{94DD4C00-A7A5-4A3E-950B-C319E31387E9}" destId="{9905D6C2-6BA6-4737-AA7C-85CD402AAC9B}" srcOrd="0" destOrd="0" presId="urn:microsoft.com/office/officeart/2018/2/layout/IconVerticalSolidList"/>
    <dgm:cxn modelId="{3F530673-8E65-4B29-BE97-EFBA2B6CFBFA}" type="presOf" srcId="{CFDB031B-B9F9-486D-9E13-1486A5FF1288}" destId="{94C68F02-DC53-4953-AA5A-0F964A014FF1}" srcOrd="0" destOrd="0" presId="urn:microsoft.com/office/officeart/2018/2/layout/IconVerticalSolidList"/>
    <dgm:cxn modelId="{EE3C2EE0-3145-4E69-9B5B-93B1AFE57747}" type="presOf" srcId="{9E6AA035-CAE8-4332-8A00-1AB8612EA9BC}" destId="{3BB3A17E-1A3A-4385-B3FE-85A1595886CF}" srcOrd="0" destOrd="0" presId="urn:microsoft.com/office/officeart/2018/2/layout/IconVerticalSolidList"/>
    <dgm:cxn modelId="{8C066FFA-8F08-4892-80D9-CC9E89763FDE}" srcId="{CFDB031B-B9F9-486D-9E13-1486A5FF1288}" destId="{9E6AA035-CAE8-4332-8A00-1AB8612EA9BC}" srcOrd="1" destOrd="0" parTransId="{5B314FE9-91AE-4DF2-A754-AF2D80CFF06D}" sibTransId="{C5D7B244-0553-4537-BC52-D6E81F14C41F}"/>
    <dgm:cxn modelId="{3E3FA417-0EC2-4044-B673-DE4EF6599D5A}" type="presParOf" srcId="{94C68F02-DC53-4953-AA5A-0F964A014FF1}" destId="{27476A72-35FE-4384-AED4-B24DCA2B3C1A}" srcOrd="0" destOrd="0" presId="urn:microsoft.com/office/officeart/2018/2/layout/IconVerticalSolidList"/>
    <dgm:cxn modelId="{72BA3C47-678C-4265-A8BB-859536CD69E4}" type="presParOf" srcId="{27476A72-35FE-4384-AED4-B24DCA2B3C1A}" destId="{BFB04E7D-2970-4515-9A81-B5838A76404C}" srcOrd="0" destOrd="0" presId="urn:microsoft.com/office/officeart/2018/2/layout/IconVerticalSolidList"/>
    <dgm:cxn modelId="{B50F3853-5189-4194-8976-129C913B89B9}" type="presParOf" srcId="{27476A72-35FE-4384-AED4-B24DCA2B3C1A}" destId="{5AE79118-C59F-4751-B94D-9D3B70CA8093}" srcOrd="1" destOrd="0" presId="urn:microsoft.com/office/officeart/2018/2/layout/IconVerticalSolidList"/>
    <dgm:cxn modelId="{FED052F6-E15D-43A0-AF29-CB934E2C5B6E}" type="presParOf" srcId="{27476A72-35FE-4384-AED4-B24DCA2B3C1A}" destId="{362C4CAA-C1F8-423C-B5FA-C62078A2A49C}" srcOrd="2" destOrd="0" presId="urn:microsoft.com/office/officeart/2018/2/layout/IconVerticalSolidList"/>
    <dgm:cxn modelId="{BD1AB155-CADF-4061-BEB6-8AF6DC06C1E0}" type="presParOf" srcId="{27476A72-35FE-4384-AED4-B24DCA2B3C1A}" destId="{9905D6C2-6BA6-4737-AA7C-85CD402AAC9B}" srcOrd="3" destOrd="0" presId="urn:microsoft.com/office/officeart/2018/2/layout/IconVerticalSolidList"/>
    <dgm:cxn modelId="{E9B79CC0-6530-450F-ACFF-AB1E1BBF4646}" type="presParOf" srcId="{94C68F02-DC53-4953-AA5A-0F964A014FF1}" destId="{1A4F2B72-A5FF-43CD-8DFB-77D985DDAF6C}" srcOrd="1" destOrd="0" presId="urn:microsoft.com/office/officeart/2018/2/layout/IconVerticalSolidList"/>
    <dgm:cxn modelId="{B9A0EEFF-EFC2-4914-895C-F04B05459ED0}" type="presParOf" srcId="{94C68F02-DC53-4953-AA5A-0F964A014FF1}" destId="{1F8392A0-0822-418E-85B8-38DBD34E07C2}" srcOrd="2" destOrd="0" presId="urn:microsoft.com/office/officeart/2018/2/layout/IconVerticalSolidList"/>
    <dgm:cxn modelId="{AA8640DD-A704-46B1-BFA4-81B6349A5B84}" type="presParOf" srcId="{1F8392A0-0822-418E-85B8-38DBD34E07C2}" destId="{62C62D02-EE9D-4A2C-8149-FBBC295DEB57}" srcOrd="0" destOrd="0" presId="urn:microsoft.com/office/officeart/2018/2/layout/IconVerticalSolidList"/>
    <dgm:cxn modelId="{2E82D55F-1C57-490A-B826-8534BC7355A8}" type="presParOf" srcId="{1F8392A0-0822-418E-85B8-38DBD34E07C2}" destId="{716C589C-BCB3-4E36-986D-C7D5935DC04D}" srcOrd="1" destOrd="0" presId="urn:microsoft.com/office/officeart/2018/2/layout/IconVerticalSolidList"/>
    <dgm:cxn modelId="{DC6B1292-5C22-4AEA-914D-A0C0CBCBE3C5}" type="presParOf" srcId="{1F8392A0-0822-418E-85B8-38DBD34E07C2}" destId="{6F7CAE96-0A2F-4828-AF64-B2BEA32B7078}" srcOrd="2" destOrd="0" presId="urn:microsoft.com/office/officeart/2018/2/layout/IconVerticalSolidList"/>
    <dgm:cxn modelId="{BF93F9B1-FC73-4013-86C4-8ED5146D30CD}" type="presParOf" srcId="{1F8392A0-0822-418E-85B8-38DBD34E07C2}" destId="{3BB3A17E-1A3A-4385-B3FE-85A1595886CF}" srcOrd="3" destOrd="0" presId="urn:microsoft.com/office/officeart/2018/2/layout/IconVerticalSolidList"/>
    <dgm:cxn modelId="{7F7B6C8C-4DA8-4591-B037-E637AA7B7313}" type="presParOf" srcId="{94C68F02-DC53-4953-AA5A-0F964A014FF1}" destId="{B66E2B22-ECF0-4E50-9C0E-780C02358AF0}" srcOrd="3" destOrd="0" presId="urn:microsoft.com/office/officeart/2018/2/layout/IconVerticalSolidList"/>
    <dgm:cxn modelId="{5DCBFF46-C31A-4113-AFC9-D94568DC5975}" type="presParOf" srcId="{94C68F02-DC53-4953-AA5A-0F964A014FF1}" destId="{535B88F7-8AC8-4F7C-B45B-0E14E159CA3C}" srcOrd="4" destOrd="0" presId="urn:microsoft.com/office/officeart/2018/2/layout/IconVerticalSolidList"/>
    <dgm:cxn modelId="{8C2F29B5-68F4-4BE0-8710-BB0664E937C4}" type="presParOf" srcId="{535B88F7-8AC8-4F7C-B45B-0E14E159CA3C}" destId="{B065C7E5-B500-45AA-AFF4-B464B5D2074D}" srcOrd="0" destOrd="0" presId="urn:microsoft.com/office/officeart/2018/2/layout/IconVerticalSolidList"/>
    <dgm:cxn modelId="{C7E08CD8-267F-4298-A053-B78CCEC7725C}" type="presParOf" srcId="{535B88F7-8AC8-4F7C-B45B-0E14E159CA3C}" destId="{BFEEF1B8-86D2-4BA8-95C2-DB872BCAD78C}" srcOrd="1" destOrd="0" presId="urn:microsoft.com/office/officeart/2018/2/layout/IconVerticalSolidList"/>
    <dgm:cxn modelId="{6507F5A5-93F6-4F0C-96C7-6CF386A2C69F}" type="presParOf" srcId="{535B88F7-8AC8-4F7C-B45B-0E14E159CA3C}" destId="{34CE38E1-0EE4-4F5F-A7C0-BEF4C7CD8776}" srcOrd="2" destOrd="0" presId="urn:microsoft.com/office/officeart/2018/2/layout/IconVerticalSolidList"/>
    <dgm:cxn modelId="{99452196-35D4-4F39-9493-5A72A5B26A53}" type="presParOf" srcId="{535B88F7-8AC8-4F7C-B45B-0E14E159CA3C}" destId="{4F7C6FA3-1AF9-4F90-A810-9313816801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5FF1C-CC1C-4B47-B2CF-38481D1F2472}">
      <dsp:nvSpPr>
        <dsp:cNvPr id="0" name=""/>
        <dsp:cNvSpPr/>
      </dsp:nvSpPr>
      <dsp:spPr>
        <a:xfrm>
          <a:off x="0" y="1804"/>
          <a:ext cx="6340085"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4C7536-55EE-4248-B96D-CED628F2EDC1}">
      <dsp:nvSpPr>
        <dsp:cNvPr id="0" name=""/>
        <dsp:cNvSpPr/>
      </dsp:nvSpPr>
      <dsp:spPr>
        <a:xfrm>
          <a:off x="0" y="1804"/>
          <a:ext cx="6340085" cy="615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latin typeface="Bookman Old Style" panose="02050604050505020204" pitchFamily="18" charset="0"/>
            </a:rPr>
            <a:t>Translation and Speech-to-text apps</a:t>
          </a:r>
          <a:endParaRPr lang="en-US" sz="2700" kern="1200" dirty="0">
            <a:latin typeface="Bookman Old Style" panose="02050604050505020204" pitchFamily="18" charset="0"/>
          </a:endParaRPr>
        </a:p>
      </dsp:txBody>
      <dsp:txXfrm>
        <a:off x="0" y="1804"/>
        <a:ext cx="6340085" cy="615254"/>
      </dsp:txXfrm>
    </dsp:sp>
    <dsp:sp modelId="{8C859664-8892-4184-B322-74F1B9B44FA0}">
      <dsp:nvSpPr>
        <dsp:cNvPr id="0" name=""/>
        <dsp:cNvSpPr/>
      </dsp:nvSpPr>
      <dsp:spPr>
        <a:xfrm>
          <a:off x="0" y="617058"/>
          <a:ext cx="6340085"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A1F0B1-E8B0-4885-AF81-78527FF87D15}">
      <dsp:nvSpPr>
        <dsp:cNvPr id="0" name=""/>
        <dsp:cNvSpPr/>
      </dsp:nvSpPr>
      <dsp:spPr>
        <a:xfrm>
          <a:off x="0" y="617058"/>
          <a:ext cx="6340085" cy="615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Bookman Old Style" panose="02050604050505020204" pitchFamily="18" charset="0"/>
            </a:rPr>
            <a:t>Artificial</a:t>
          </a:r>
          <a:r>
            <a:rPr lang="en-US" sz="2700" kern="1200" baseline="0" dirty="0">
              <a:latin typeface="Bookman Old Style" panose="02050604050505020204" pitchFamily="18" charset="0"/>
            </a:rPr>
            <a:t> Intelligence</a:t>
          </a:r>
          <a:endParaRPr lang="en-US" sz="2700" kern="1200" dirty="0">
            <a:latin typeface="Bookman Old Style" panose="02050604050505020204" pitchFamily="18" charset="0"/>
          </a:endParaRPr>
        </a:p>
      </dsp:txBody>
      <dsp:txXfrm>
        <a:off x="0" y="617058"/>
        <a:ext cx="6340085" cy="615254"/>
      </dsp:txXfrm>
    </dsp:sp>
    <dsp:sp modelId="{17BE752D-B53D-4BF7-9876-7544EC4877A9}">
      <dsp:nvSpPr>
        <dsp:cNvPr id="0" name=""/>
        <dsp:cNvSpPr/>
      </dsp:nvSpPr>
      <dsp:spPr>
        <a:xfrm>
          <a:off x="0" y="1232313"/>
          <a:ext cx="6340085"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EA565-BD9A-454A-AA59-D9F921990033}">
      <dsp:nvSpPr>
        <dsp:cNvPr id="0" name=""/>
        <dsp:cNvSpPr/>
      </dsp:nvSpPr>
      <dsp:spPr>
        <a:xfrm>
          <a:off x="0" y="1232313"/>
          <a:ext cx="6340085" cy="615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Bookman Old Style" panose="02050604050505020204" pitchFamily="18" charset="0"/>
            </a:rPr>
            <a:t>Quizlet</a:t>
          </a:r>
          <a:endParaRPr lang="en-US" sz="2700" kern="1200">
            <a:latin typeface="Bookman Old Style" panose="02050604050505020204" pitchFamily="18" charset="0"/>
          </a:endParaRPr>
        </a:p>
      </dsp:txBody>
      <dsp:txXfrm>
        <a:off x="0" y="1232313"/>
        <a:ext cx="6340085" cy="615254"/>
      </dsp:txXfrm>
    </dsp:sp>
    <dsp:sp modelId="{32D66637-848D-4C47-825A-F408D147E46B}">
      <dsp:nvSpPr>
        <dsp:cNvPr id="0" name=""/>
        <dsp:cNvSpPr/>
      </dsp:nvSpPr>
      <dsp:spPr>
        <a:xfrm>
          <a:off x="0" y="1847567"/>
          <a:ext cx="6340085"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A22AAE-23DD-4679-90CE-BE311C72B883}">
      <dsp:nvSpPr>
        <dsp:cNvPr id="0" name=""/>
        <dsp:cNvSpPr/>
      </dsp:nvSpPr>
      <dsp:spPr>
        <a:xfrm>
          <a:off x="0" y="1847567"/>
          <a:ext cx="6340085" cy="615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Bookman Old Style" panose="02050604050505020204" pitchFamily="18" charset="0"/>
            </a:rPr>
            <a:t>Immersive reader</a:t>
          </a:r>
          <a:endParaRPr lang="en-US" sz="2700" kern="1200">
            <a:latin typeface="Bookman Old Style" panose="02050604050505020204" pitchFamily="18" charset="0"/>
          </a:endParaRPr>
        </a:p>
      </dsp:txBody>
      <dsp:txXfrm>
        <a:off x="0" y="1847567"/>
        <a:ext cx="6340085" cy="615254"/>
      </dsp:txXfrm>
    </dsp:sp>
    <dsp:sp modelId="{D5B3B9E9-3068-490C-B82A-F330FDDF077D}">
      <dsp:nvSpPr>
        <dsp:cNvPr id="0" name=""/>
        <dsp:cNvSpPr/>
      </dsp:nvSpPr>
      <dsp:spPr>
        <a:xfrm>
          <a:off x="0" y="2462822"/>
          <a:ext cx="6340085"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2C3C2-FE4C-4B7A-8373-296CE9A42081}">
      <dsp:nvSpPr>
        <dsp:cNvPr id="0" name=""/>
        <dsp:cNvSpPr/>
      </dsp:nvSpPr>
      <dsp:spPr>
        <a:xfrm>
          <a:off x="0" y="2462822"/>
          <a:ext cx="6340085" cy="615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Bookman Old Style" panose="02050604050505020204" pitchFamily="18" charset="0"/>
            </a:rPr>
            <a:t>Microsoft Reading Coach </a:t>
          </a:r>
          <a:endParaRPr lang="en-US" sz="2700" kern="1200">
            <a:latin typeface="Bookman Old Style" panose="02050604050505020204" pitchFamily="18" charset="0"/>
          </a:endParaRPr>
        </a:p>
      </dsp:txBody>
      <dsp:txXfrm>
        <a:off x="0" y="2462822"/>
        <a:ext cx="6340085" cy="615254"/>
      </dsp:txXfrm>
    </dsp:sp>
    <dsp:sp modelId="{45759F1F-3E06-4F70-A6FC-C2380DC6402B}">
      <dsp:nvSpPr>
        <dsp:cNvPr id="0" name=""/>
        <dsp:cNvSpPr/>
      </dsp:nvSpPr>
      <dsp:spPr>
        <a:xfrm>
          <a:off x="0" y="3078077"/>
          <a:ext cx="6340085"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9A8A2-DBE1-42FC-B04C-3E5796FE865E}">
      <dsp:nvSpPr>
        <dsp:cNvPr id="0" name=""/>
        <dsp:cNvSpPr/>
      </dsp:nvSpPr>
      <dsp:spPr>
        <a:xfrm>
          <a:off x="0" y="3078077"/>
          <a:ext cx="6340085" cy="615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latin typeface="Bookman Old Style" panose="02050604050505020204" pitchFamily="18" charset="0"/>
            </a:rPr>
            <a:t>PowerPoint translator </a:t>
          </a:r>
          <a:endParaRPr lang="en-US" sz="2700" kern="1200">
            <a:latin typeface="Bookman Old Style" panose="02050604050505020204" pitchFamily="18" charset="0"/>
          </a:endParaRPr>
        </a:p>
      </dsp:txBody>
      <dsp:txXfrm>
        <a:off x="0" y="3078077"/>
        <a:ext cx="6340085" cy="615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4E7D-2970-4515-9A81-B5838A76404C}">
      <dsp:nvSpPr>
        <dsp:cNvPr id="0" name=""/>
        <dsp:cNvSpPr/>
      </dsp:nvSpPr>
      <dsp:spPr>
        <a:xfrm>
          <a:off x="0" y="641"/>
          <a:ext cx="6656550" cy="15010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79118-C59F-4751-B94D-9D3B70CA8093}">
      <dsp:nvSpPr>
        <dsp:cNvPr id="0" name=""/>
        <dsp:cNvSpPr/>
      </dsp:nvSpPr>
      <dsp:spPr>
        <a:xfrm>
          <a:off x="454057" y="338370"/>
          <a:ext cx="825559" cy="825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05D6C2-6BA6-4737-AA7C-85CD402AAC9B}">
      <dsp:nvSpPr>
        <dsp:cNvPr id="0" name=""/>
        <dsp:cNvSpPr/>
      </dsp:nvSpPr>
      <dsp:spPr>
        <a:xfrm>
          <a:off x="1733675" y="641"/>
          <a:ext cx="4922874" cy="150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858" tIns="158858" rIns="158858" bIns="158858" numCol="1" spcCol="1270" anchor="ctr" anchorCtr="0">
          <a:noAutofit/>
        </a:bodyPr>
        <a:lstStyle/>
        <a:p>
          <a:pPr marL="0" lvl="0" indent="0" algn="l" defTabSz="800100">
            <a:lnSpc>
              <a:spcPct val="100000"/>
            </a:lnSpc>
            <a:spcBef>
              <a:spcPct val="0"/>
            </a:spcBef>
            <a:spcAft>
              <a:spcPct val="35000"/>
            </a:spcAft>
            <a:buNone/>
          </a:pPr>
          <a:r>
            <a:rPr lang="en-GB" sz="1800" kern="1200" dirty="0"/>
            <a:t>Allows the user to practise pronunciation and accuracy of reading as well as AI generated focal points for key words to practise. </a:t>
          </a:r>
          <a:endParaRPr lang="en-US" sz="1800" kern="1200" dirty="0"/>
        </a:p>
      </dsp:txBody>
      <dsp:txXfrm>
        <a:off x="1733675" y="641"/>
        <a:ext cx="4922874" cy="1501017"/>
      </dsp:txXfrm>
    </dsp:sp>
    <dsp:sp modelId="{62C62D02-EE9D-4A2C-8149-FBBC295DEB57}">
      <dsp:nvSpPr>
        <dsp:cNvPr id="0" name=""/>
        <dsp:cNvSpPr/>
      </dsp:nvSpPr>
      <dsp:spPr>
        <a:xfrm>
          <a:off x="0" y="1876913"/>
          <a:ext cx="6656550" cy="15010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6C589C-BCB3-4E36-986D-C7D5935DC04D}">
      <dsp:nvSpPr>
        <dsp:cNvPr id="0" name=""/>
        <dsp:cNvSpPr/>
      </dsp:nvSpPr>
      <dsp:spPr>
        <a:xfrm>
          <a:off x="454057" y="2214642"/>
          <a:ext cx="825559" cy="825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B3A17E-1A3A-4385-B3FE-85A1595886CF}">
      <dsp:nvSpPr>
        <dsp:cNvPr id="0" name=""/>
        <dsp:cNvSpPr/>
      </dsp:nvSpPr>
      <dsp:spPr>
        <a:xfrm>
          <a:off x="1733675" y="1876913"/>
          <a:ext cx="4922874" cy="150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858" tIns="158858" rIns="158858" bIns="158858" numCol="1" spcCol="1270" anchor="ctr" anchorCtr="0">
          <a:noAutofit/>
        </a:bodyPr>
        <a:lstStyle/>
        <a:p>
          <a:pPr marL="0" lvl="0" indent="0" algn="l" defTabSz="800100">
            <a:lnSpc>
              <a:spcPct val="100000"/>
            </a:lnSpc>
            <a:spcBef>
              <a:spcPct val="0"/>
            </a:spcBef>
            <a:spcAft>
              <a:spcPct val="35000"/>
            </a:spcAft>
            <a:buNone/>
          </a:pPr>
          <a:r>
            <a:rPr lang="en-GB" sz="1800" kern="1200" dirty="0"/>
            <a:t>Allows built in AI generated stories at different levels to support the user to read according to their current ability. </a:t>
          </a:r>
          <a:endParaRPr lang="en-US" sz="1800" kern="1200" dirty="0"/>
        </a:p>
      </dsp:txBody>
      <dsp:txXfrm>
        <a:off x="1733675" y="1876913"/>
        <a:ext cx="4922874" cy="1501017"/>
      </dsp:txXfrm>
    </dsp:sp>
    <dsp:sp modelId="{B065C7E5-B500-45AA-AFF4-B464B5D2074D}">
      <dsp:nvSpPr>
        <dsp:cNvPr id="0" name=""/>
        <dsp:cNvSpPr/>
      </dsp:nvSpPr>
      <dsp:spPr>
        <a:xfrm>
          <a:off x="0" y="3753185"/>
          <a:ext cx="6656550" cy="15010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EF1B8-86D2-4BA8-95C2-DB872BCAD78C}">
      <dsp:nvSpPr>
        <dsp:cNvPr id="0" name=""/>
        <dsp:cNvSpPr/>
      </dsp:nvSpPr>
      <dsp:spPr>
        <a:xfrm>
          <a:off x="454057" y="4090914"/>
          <a:ext cx="825559" cy="825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7C6FA3-1AF9-4F90-A810-931381680130}">
      <dsp:nvSpPr>
        <dsp:cNvPr id="0" name=""/>
        <dsp:cNvSpPr/>
      </dsp:nvSpPr>
      <dsp:spPr>
        <a:xfrm>
          <a:off x="1733675" y="3753185"/>
          <a:ext cx="4922874" cy="150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858" tIns="158858" rIns="158858" bIns="158858" numCol="1" spcCol="1270" anchor="ctr" anchorCtr="0">
          <a:noAutofit/>
        </a:bodyPr>
        <a:lstStyle/>
        <a:p>
          <a:pPr marL="0" lvl="0" indent="0" algn="l" defTabSz="800100">
            <a:lnSpc>
              <a:spcPct val="100000"/>
            </a:lnSpc>
            <a:spcBef>
              <a:spcPct val="0"/>
            </a:spcBef>
            <a:spcAft>
              <a:spcPct val="35000"/>
            </a:spcAft>
            <a:buNone/>
          </a:pPr>
          <a:r>
            <a:rPr lang="en-GB" sz="1800" kern="1200" dirty="0"/>
            <a:t>Lots of options for different languages as well as inputting your own story/text to read. </a:t>
          </a:r>
          <a:endParaRPr lang="en-US" sz="1800" kern="1200" dirty="0"/>
        </a:p>
      </dsp:txBody>
      <dsp:txXfrm>
        <a:off x="1733675" y="3753185"/>
        <a:ext cx="4922874" cy="15010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A1156-300D-4767-8422-A1F9DA452F24}" type="datetimeFigureOut">
              <a:rPr lang="en-GB" smtClean="0"/>
              <a:t>16/03/2025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D57C1-5F10-4EC7-86A6-82C6F294DEEC}" type="slidenum">
              <a:rPr lang="en-GB" smtClean="0"/>
              <a:t>‹#›</a:t>
            </a:fld>
            <a:endParaRPr lang="en-GB"/>
          </a:p>
        </p:txBody>
      </p:sp>
    </p:spTree>
    <p:extLst>
      <p:ext uri="{BB962C8B-B14F-4D97-AF65-F5344CB8AC3E}">
        <p14:creationId xmlns:p14="http://schemas.microsoft.com/office/powerpoint/2010/main" val="2570850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https://www.structural-learning.com/post/colourful-semantics-a-teachers-guide</a:t>
            </a:r>
          </a:p>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10</a:t>
            </a:fld>
            <a:endParaRPr lang="en-GB"/>
          </a:p>
        </p:txBody>
      </p:sp>
    </p:spTree>
    <p:extLst>
      <p:ext uri="{BB962C8B-B14F-4D97-AF65-F5344CB8AC3E}">
        <p14:creationId xmlns:p14="http://schemas.microsoft.com/office/powerpoint/2010/main" val="246007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https://www.structural-learning.com/post/colourful-semantics-a-teachers-guide</a:t>
            </a:r>
          </a:p>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11</a:t>
            </a:fld>
            <a:endParaRPr lang="en-GB"/>
          </a:p>
        </p:txBody>
      </p:sp>
    </p:spTree>
    <p:extLst>
      <p:ext uri="{BB962C8B-B14F-4D97-AF65-F5344CB8AC3E}">
        <p14:creationId xmlns:p14="http://schemas.microsoft.com/office/powerpoint/2010/main" val="258505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19</a:t>
            </a:fld>
            <a:endParaRPr lang="en-GB"/>
          </a:p>
        </p:txBody>
      </p:sp>
    </p:spTree>
    <p:extLst>
      <p:ext uri="{BB962C8B-B14F-4D97-AF65-F5344CB8AC3E}">
        <p14:creationId xmlns:p14="http://schemas.microsoft.com/office/powerpoint/2010/main" val="268433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23</a:t>
            </a:fld>
            <a:endParaRPr lang="en-GB"/>
          </a:p>
        </p:txBody>
      </p:sp>
    </p:spTree>
    <p:extLst>
      <p:ext uri="{BB962C8B-B14F-4D97-AF65-F5344CB8AC3E}">
        <p14:creationId xmlns:p14="http://schemas.microsoft.com/office/powerpoint/2010/main" val="245305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25</a:t>
            </a:fld>
            <a:endParaRPr lang="en-GB"/>
          </a:p>
        </p:txBody>
      </p:sp>
    </p:spTree>
    <p:extLst>
      <p:ext uri="{BB962C8B-B14F-4D97-AF65-F5344CB8AC3E}">
        <p14:creationId xmlns:p14="http://schemas.microsoft.com/office/powerpoint/2010/main" val="71548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video at 23:40mins</a:t>
            </a:r>
          </a:p>
        </p:txBody>
      </p:sp>
      <p:sp>
        <p:nvSpPr>
          <p:cNvPr id="4" name="Slide Number Placeholder 3"/>
          <p:cNvSpPr>
            <a:spLocks noGrp="1"/>
          </p:cNvSpPr>
          <p:nvPr>
            <p:ph type="sldNum" sz="quarter" idx="5"/>
          </p:nvPr>
        </p:nvSpPr>
        <p:spPr/>
        <p:txBody>
          <a:bodyPr/>
          <a:lstStyle/>
          <a:p>
            <a:fld id="{0F4D57C1-5F10-4EC7-86A6-82C6F294DEEC}" type="slidenum">
              <a:rPr lang="en-GB" smtClean="0"/>
              <a:t>26</a:t>
            </a:fld>
            <a:endParaRPr lang="en-GB"/>
          </a:p>
        </p:txBody>
      </p:sp>
    </p:spTree>
    <p:extLst>
      <p:ext uri="{BB962C8B-B14F-4D97-AF65-F5344CB8AC3E}">
        <p14:creationId xmlns:p14="http://schemas.microsoft.com/office/powerpoint/2010/main" val="98660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36</a:t>
            </a:fld>
            <a:endParaRPr lang="en-GB"/>
          </a:p>
        </p:txBody>
      </p:sp>
    </p:spTree>
    <p:extLst>
      <p:ext uri="{BB962C8B-B14F-4D97-AF65-F5344CB8AC3E}">
        <p14:creationId xmlns:p14="http://schemas.microsoft.com/office/powerpoint/2010/main" val="392478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D57C1-5F10-4EC7-86A6-82C6F294DEEC}" type="slidenum">
              <a:rPr lang="en-GB" smtClean="0"/>
              <a:t>37</a:t>
            </a:fld>
            <a:endParaRPr lang="en-GB"/>
          </a:p>
        </p:txBody>
      </p:sp>
    </p:spTree>
    <p:extLst>
      <p:ext uri="{BB962C8B-B14F-4D97-AF65-F5344CB8AC3E}">
        <p14:creationId xmlns:p14="http://schemas.microsoft.com/office/powerpoint/2010/main" val="301545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330A98-4907-45DB-A6C9-746C01E2DA0F}" type="datetimeFigureOut">
              <a:rPr lang="en-GB" smtClean="0"/>
              <a:t>16/03/2025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380858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182907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128727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2695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1420888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330A98-4907-45DB-A6C9-746C01E2DA0F}" type="datetimeFigureOut">
              <a:rPr lang="en-GB" smtClean="0"/>
              <a:t>16/03/2025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4000188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330A98-4907-45DB-A6C9-746C01E2DA0F}" type="datetimeFigureOut">
              <a:rPr lang="en-GB" smtClean="0"/>
              <a:t>16/03/2025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277164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30A98-4907-45DB-A6C9-746C01E2DA0F}" type="datetimeFigureOut">
              <a:rPr lang="en-GB" smtClean="0"/>
              <a:t>16/03/2025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673871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30A98-4907-45DB-A6C9-746C01E2DA0F}" type="datetimeFigureOut">
              <a:rPr lang="en-GB" smtClean="0"/>
              <a:t>16/03/2025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94986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30A98-4907-45DB-A6C9-746C01E2DA0F}" type="datetimeFigureOut">
              <a:rPr lang="en-GB" smtClean="0"/>
              <a:t>16/03/2025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388881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30A98-4907-45DB-A6C9-746C01E2DA0F}" type="datetimeFigureOut">
              <a:rPr lang="en-GB" smtClean="0"/>
              <a:t>16/03/2025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377730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191144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30A98-4907-45DB-A6C9-746C01E2DA0F}" type="datetimeFigureOut">
              <a:rPr lang="en-GB" smtClean="0"/>
              <a:t>16/03/2025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313839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30A98-4907-45DB-A6C9-746C01E2DA0F}" type="datetimeFigureOut">
              <a:rPr lang="en-GB" smtClean="0"/>
              <a:t>16/03/2025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14399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30A98-4907-45DB-A6C9-746C01E2DA0F}" type="datetimeFigureOut">
              <a:rPr lang="en-GB" smtClean="0"/>
              <a:t>16/03/2025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384579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307505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30A98-4907-45DB-A6C9-746C01E2DA0F}" type="datetimeFigureOut">
              <a:rPr lang="en-GB" smtClean="0"/>
              <a:t>16/03/2025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0CDE2-FCD5-498B-94E8-A8A36D3C285C}" type="slidenum">
              <a:rPr lang="en-GB" smtClean="0"/>
              <a:t>‹#›</a:t>
            </a:fld>
            <a:endParaRPr lang="en-GB"/>
          </a:p>
        </p:txBody>
      </p:sp>
    </p:spTree>
    <p:extLst>
      <p:ext uri="{BB962C8B-B14F-4D97-AF65-F5344CB8AC3E}">
        <p14:creationId xmlns:p14="http://schemas.microsoft.com/office/powerpoint/2010/main" val="70242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F330A98-4907-45DB-A6C9-746C01E2DA0F}" type="datetimeFigureOut">
              <a:rPr lang="en-GB" smtClean="0"/>
              <a:t>16/03/2025</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F80CDE2-FCD5-498B-94E8-A8A36D3C285C}" type="slidenum">
              <a:rPr lang="en-GB" smtClean="0"/>
              <a:t>‹#›</a:t>
            </a:fld>
            <a:endParaRPr lang="en-GB"/>
          </a:p>
        </p:txBody>
      </p:sp>
    </p:spTree>
    <p:extLst>
      <p:ext uri="{BB962C8B-B14F-4D97-AF65-F5344CB8AC3E}">
        <p14:creationId xmlns:p14="http://schemas.microsoft.com/office/powerpoint/2010/main" val="2128693247"/>
      </p:ext>
    </p:extLst>
  </p:cSld>
  <p:clrMap bg1="dk1" tx1="lt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youtu.be/mQtmY3oqf48?si=WHiPobqcL2wBOX6k"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lanbee.com/pages/working-walls?srsltid=AfmBOopc9EVdSqDMhdYnjucQSujRT4Y9b0DTHLGc-HEgExrP4ttPYGqe"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InbGWeQ_zQ"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bell-foundation.org.uk/resources/great-ideas/substitution-tables/"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healios.org.uk/news/36-healios-launches-thinkninja" TargetMode="External"/><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bell-foundation.org.uk/resources/resource-filter/learn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bell-foundation.org.uk/resources/great-ideas/"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hyperlink" Target="https://www.bell-foundation.org.uk/resources/detail/assessment-framework-eyfs/" TargetMode="External"/><Relationship Id="rId3" Type="http://schemas.openxmlformats.org/officeDocument/2006/relationships/image" Target="../media/image19.png"/><Relationship Id="rId7" Type="http://schemas.openxmlformats.org/officeDocument/2006/relationships/hyperlink" Target="https://www.bell-foundation.org.uk/resources/detail/assessment-framework-primary/"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hyperlink" Target="https://www.bell-foundation.org.uk/resources/detail/assessment-framework-secondary/"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youtu.be/-gY044L4IrY?si=X7A-gvFBYq4XK0fh&amp;t=17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youtu.be/UgLncLJPtY4?si=DFDiyrMOmKg4HyL8&amp;t=142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5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O8PU6_1Tux4"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hyperlink" Target="https://www.microsoft.com/en-us/translator/business/powerpoint/"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hyperlink" Target="https://youtu.be/vJlEwIxpFZ0?si=ZgD6qFIm0SmcYF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ebm"/><Relationship Id="rId1" Type="http://schemas.microsoft.com/office/2007/relationships/media" Target="../media/media2.webm"/><Relationship Id="rId5" Type="http://schemas.openxmlformats.org/officeDocument/2006/relationships/image" Target="../media/image5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ebm"/><Relationship Id="rId1" Type="http://schemas.microsoft.com/office/2007/relationships/media" Target="../media/media3.webm"/><Relationship Id="rId5" Type="http://schemas.openxmlformats.org/officeDocument/2006/relationships/image" Target="../media/image52.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hyperlink" Target="https://www.microsoft.com/en-us/translator/apps/features/" TargetMode="External"/><Relationship Id="rId7" Type="http://schemas.openxmlformats.org/officeDocument/2006/relationships/hyperlink" Target="https://youtu.be/16yAGeP2FuM?si=IJtJQ80HInq1h35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hyperlink" Target="https://education.gov.scot/media/zzwandoz/highland-council-psychological-service-tools-for-gathering-the-views-of-children-and-young-people-may-2020.pdf" TargetMode="External"/><Relationship Id="rId3" Type="http://schemas.openxmlformats.org/officeDocument/2006/relationships/hyperlink" Target="https://www.nelincs.gov.uk/assets/uploads/2023/08/Drawing-the-Ideal-School.pdf" TargetMode="External"/><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assea.org.uk/" TargetMode="External"/><Relationship Id="rId7" Type="http://schemas.openxmlformats.org/officeDocument/2006/relationships/hyperlink" Target="https://www.bell-foundation.org.uk/app/uploads/2017/05/CERES_Executive_summary.pdf" TargetMode="External"/><Relationship Id="rId2" Type="http://schemas.openxmlformats.org/officeDocument/2006/relationships/hyperlink" Target="https://www.bell-foundation.org.uk/" TargetMode="External"/><Relationship Id="rId1" Type="http://schemas.openxmlformats.org/officeDocument/2006/relationships/slideLayout" Target="../slideLayouts/slideLayout6.xml"/><Relationship Id="rId6" Type="http://schemas.openxmlformats.org/officeDocument/2006/relationships/hyperlink" Target="https://www.milton-keynes.gov.uk/schools-and-lifelong-learning/ethnic-minority-achievement/newly-arrived-international-pupils" TargetMode="External"/><Relationship Id="rId5" Type="http://schemas.openxmlformats.org/officeDocument/2006/relationships/hyperlink" Target="https://www.cumbria.gov.uk/elibrary/Content/Internet/537/955/6075/6263/6309/4079315735.pdf" TargetMode="External"/><Relationship Id="rId4" Type="http://schemas.openxmlformats.org/officeDocument/2006/relationships/hyperlink" Target="https://www.milton-keynes.gov.uk/sites/default/files/2023-09/Guidance%20on%20assessment%20of%20Newly%20arrived%20EAL%20pupils%20-%202021.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ell-foundation.org.uk/resources/great-ideas/translanguagin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5" descr="A group of children standing on a globe&#10;&#10;Description automatically generated">
            <a:extLst>
              <a:ext uri="{FF2B5EF4-FFF2-40B4-BE49-F238E27FC236}">
                <a16:creationId xmlns:a16="http://schemas.microsoft.com/office/drawing/2014/main" id="{43154F84-B2DE-1911-AEFB-65549D6A9EC7}"/>
              </a:ext>
            </a:extLst>
          </p:cNvPr>
          <p:cNvPicPr>
            <a:picLocks noChangeAspect="1"/>
          </p:cNvPicPr>
          <p:nvPr/>
        </p:nvPicPr>
        <p:blipFill>
          <a:blip r:embed="rId3">
            <a:alphaModFix amt="85000"/>
          </a:blip>
          <a:srcRect t="23120" b="20647"/>
          <a:stretch/>
        </p:blipFill>
        <p:spPr>
          <a:xfrm>
            <a:off x="20" y="2030"/>
            <a:ext cx="12191980" cy="6855970"/>
          </a:xfrm>
          <a:prstGeom prst="rect">
            <a:avLst/>
          </a:prstGeom>
        </p:spPr>
      </p:pic>
      <p:sp>
        <p:nvSpPr>
          <p:cNvPr id="11" name="Rectangle 10">
            <a:extLst>
              <a:ext uri="{FF2B5EF4-FFF2-40B4-BE49-F238E27FC236}">
                <a16:creationId xmlns:a16="http://schemas.microsoft.com/office/drawing/2014/main" id="{C3476303-160A-4DC3-81F1-6072CCAEE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4000"/>
                </a:schemeClr>
              </a:gs>
              <a:gs pos="100000">
                <a:schemeClr val="bg2">
                  <a:lumMod val="40000"/>
                  <a:alpha val="66000"/>
                </a:scheme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92B1B090-BB76-4C46-9191-8857341C2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9272" y="1828800"/>
            <a:ext cx="8833456" cy="3200400"/>
          </a:xfrm>
          <a:prstGeom prst="rect">
            <a:avLst/>
          </a:prstGeom>
          <a:ln w="190500" cap="sq">
            <a:solidFill>
              <a:srgbClr val="FFFFFF"/>
            </a:solidFill>
            <a:miter lim="800000"/>
          </a:ln>
          <a:effectLst>
            <a:outerShdw blurRad="54991" dist="17780" dir="5400000" algn="t" rotWithShape="0">
              <a:prstClr val="black">
                <a:alpha val="40000"/>
              </a:prstClr>
            </a:outerShdw>
          </a:effectLst>
          <a:scene3d>
            <a:camera prst="orthographicFront"/>
            <a:lightRig rig="twoPt" dir="t">
              <a:rot lat="0" lon="0" rev="7200000"/>
            </a:lightRig>
          </a:scene3d>
          <a:sp3d>
            <a:bevelT w="25400" h="19050"/>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95FF8B4-965A-EE0E-E472-B93B71B32706}"/>
              </a:ext>
            </a:extLst>
          </p:cNvPr>
          <p:cNvSpPr>
            <a:spLocks noGrp="1"/>
          </p:cNvSpPr>
          <p:nvPr>
            <p:ph type="ctrTitle"/>
          </p:nvPr>
        </p:nvSpPr>
        <p:spPr>
          <a:xfrm>
            <a:off x="1941534" y="2109859"/>
            <a:ext cx="8354862" cy="1771180"/>
          </a:xfrm>
        </p:spPr>
        <p:txBody>
          <a:bodyPr>
            <a:normAutofit/>
          </a:bodyPr>
          <a:lstStyle/>
          <a:p>
            <a:r>
              <a:rPr lang="en-GB" sz="4000" dirty="0"/>
              <a:t>Supporting International New Arrivals:</a:t>
            </a:r>
          </a:p>
        </p:txBody>
      </p:sp>
      <p:sp>
        <p:nvSpPr>
          <p:cNvPr id="2" name="Subtitle 1">
            <a:extLst>
              <a:ext uri="{FF2B5EF4-FFF2-40B4-BE49-F238E27FC236}">
                <a16:creationId xmlns:a16="http://schemas.microsoft.com/office/drawing/2014/main" id="{8D8E0B23-9EAC-C515-79DF-00867A2185A6}"/>
              </a:ext>
            </a:extLst>
          </p:cNvPr>
          <p:cNvSpPr>
            <a:spLocks noGrp="1"/>
          </p:cNvSpPr>
          <p:nvPr>
            <p:ph type="subTitle" idx="1"/>
          </p:nvPr>
        </p:nvSpPr>
        <p:spPr>
          <a:xfrm>
            <a:off x="1941533" y="3883069"/>
            <a:ext cx="8354863" cy="967228"/>
          </a:xfrm>
        </p:spPr>
        <p:txBody>
          <a:bodyPr>
            <a:normAutofit/>
          </a:bodyPr>
          <a:lstStyle/>
          <a:p>
            <a:r>
              <a:rPr lang="en-GB" dirty="0"/>
              <a:t>A good practice and resource guide</a:t>
            </a:r>
          </a:p>
        </p:txBody>
      </p:sp>
    </p:spTree>
    <p:extLst>
      <p:ext uri="{BB962C8B-B14F-4D97-AF65-F5344CB8AC3E}">
        <p14:creationId xmlns:p14="http://schemas.microsoft.com/office/powerpoint/2010/main" val="186873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806070" y="155391"/>
            <a:ext cx="3040685" cy="2094727"/>
          </a:xfrm>
        </p:spPr>
        <p:txBody>
          <a:bodyPr anchor="ctr">
            <a:normAutofit/>
          </a:bodyPr>
          <a:lstStyle/>
          <a:p>
            <a:pPr algn="l"/>
            <a:r>
              <a:rPr lang="en-GB" sz="2800" dirty="0">
                <a:solidFill>
                  <a:srgbClr val="FFFFFF"/>
                </a:solidFill>
              </a:rPr>
              <a:t>Resources </a:t>
            </a:r>
          </a:p>
        </p:txBody>
      </p:sp>
      <p:sp useBgFill="1">
        <p:nvSpPr>
          <p:cNvPr id="10" name="Rectangle 9">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B881566-1487-7B73-5554-0D1008883F76}"/>
              </a:ext>
            </a:extLst>
          </p:cNvPr>
          <p:cNvSpPr txBox="1">
            <a:spLocks/>
          </p:cNvSpPr>
          <p:nvPr/>
        </p:nvSpPr>
        <p:spPr>
          <a:xfrm>
            <a:off x="5119766" y="3429000"/>
            <a:ext cx="6344391" cy="269364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10000"/>
              </a:lnSpc>
            </a:pPr>
            <a:r>
              <a:rPr lang="en-GB" sz="1800" dirty="0">
                <a:effectLst/>
                <a:latin typeface="Bookman Old Style" panose="02050604050505020204" pitchFamily="18" charset="0"/>
              </a:rPr>
              <a:t>Colourful Semantics: support spoken and written language learning. It is a system for colour coding sentences according to the role of different words. It can help children to break down sentences and understand the individual meaning of each word and it’s role in the sentence. </a:t>
            </a:r>
          </a:p>
          <a:p>
            <a:pPr>
              <a:lnSpc>
                <a:spcPct val="110000"/>
              </a:lnSpc>
            </a:pPr>
            <a:r>
              <a:rPr lang="en-GB" sz="1800" dirty="0">
                <a:effectLst/>
                <a:latin typeface="Bookman Old Style" panose="02050604050505020204" pitchFamily="18" charset="0"/>
              </a:rPr>
              <a:t>See video linked below for examples of using colourful semantics: </a:t>
            </a:r>
            <a:endParaRPr lang="en-GB" sz="1800" dirty="0">
              <a:latin typeface="Bookman Old Style" panose="02050604050505020204" pitchFamily="18" charset="0"/>
            </a:endParaRPr>
          </a:p>
        </p:txBody>
      </p:sp>
      <p:pic>
        <p:nvPicPr>
          <p:cNvPr id="5" name="Picture 4">
            <a:extLst>
              <a:ext uri="{FF2B5EF4-FFF2-40B4-BE49-F238E27FC236}">
                <a16:creationId xmlns:a16="http://schemas.microsoft.com/office/drawing/2014/main" id="{54C14328-7947-F59B-E081-7A2010162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549462" y="238793"/>
            <a:ext cx="5297791" cy="3181599"/>
          </a:xfrm>
          <a:prstGeom prst="rect">
            <a:avLst/>
          </a:prstGeom>
          <a:noFill/>
        </p:spPr>
      </p:pic>
      <p:pic>
        <p:nvPicPr>
          <p:cNvPr id="3" name="Picture 2" descr="A neon sign with text&#10;&#10;Description automatically generated">
            <a:extLst>
              <a:ext uri="{FF2B5EF4-FFF2-40B4-BE49-F238E27FC236}">
                <a16:creationId xmlns:a16="http://schemas.microsoft.com/office/drawing/2014/main" id="{42B09CCF-5F2A-9047-3899-DE9813ED0D3F}"/>
              </a:ext>
            </a:extLst>
          </p:cNvPr>
          <p:cNvPicPr>
            <a:picLocks noChangeAspect="1"/>
          </p:cNvPicPr>
          <p:nvPr/>
        </p:nvPicPr>
        <p:blipFill>
          <a:blip r:embed="rId4"/>
          <a:srcRect l="17973" r="17976" b="3"/>
          <a:stretch/>
        </p:blipFill>
        <p:spPr>
          <a:xfrm>
            <a:off x="1020820" y="1945136"/>
            <a:ext cx="2261001" cy="3529868"/>
          </a:xfrm>
          <a:prstGeom prst="rect">
            <a:avLst/>
          </a:prstGeom>
        </p:spPr>
      </p:pic>
      <p:sp>
        <p:nvSpPr>
          <p:cNvPr id="9" name="TextBox 8">
            <a:extLst>
              <a:ext uri="{FF2B5EF4-FFF2-40B4-BE49-F238E27FC236}">
                <a16:creationId xmlns:a16="http://schemas.microsoft.com/office/drawing/2014/main" id="{A8AF7A35-324E-AD53-3BB2-01B3D55C95A0}"/>
              </a:ext>
            </a:extLst>
          </p:cNvPr>
          <p:cNvSpPr txBox="1"/>
          <p:nvPr/>
        </p:nvSpPr>
        <p:spPr>
          <a:xfrm>
            <a:off x="4929208" y="6241540"/>
            <a:ext cx="6725504" cy="377667"/>
          </a:xfrm>
          <a:prstGeom prst="rect">
            <a:avLst/>
          </a:prstGeom>
          <a:noFill/>
        </p:spPr>
        <p:txBody>
          <a:bodyPr wrap="square">
            <a:spAutoFit/>
          </a:bodyPr>
          <a:lstStyle/>
          <a:p>
            <a:pPr>
              <a:lnSpc>
                <a:spcPct val="110000"/>
              </a:lnSpc>
            </a:pPr>
            <a:r>
              <a:rPr lang="en-GB" sz="1800" dirty="0">
                <a:effectLst/>
                <a:latin typeface="Bookman Old Style" panose="02050604050505020204" pitchFamily="18" charset="0"/>
                <a:hlinkClick r:id="rId5"/>
              </a:rPr>
              <a:t>https://youtu.be/mQtmY3oqf48?si=WHiPobqcL2wBOX6k</a:t>
            </a:r>
            <a:endParaRPr lang="en-GB" sz="1800" dirty="0">
              <a:effectLst/>
              <a:latin typeface="Bookman Old Style" panose="02050604050505020204" pitchFamily="18" charset="0"/>
            </a:endParaRPr>
          </a:p>
        </p:txBody>
      </p:sp>
    </p:spTree>
    <p:extLst>
      <p:ext uri="{BB962C8B-B14F-4D97-AF65-F5344CB8AC3E}">
        <p14:creationId xmlns:p14="http://schemas.microsoft.com/office/powerpoint/2010/main" val="294012559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806070" y="155391"/>
            <a:ext cx="3040685" cy="2094727"/>
          </a:xfrm>
        </p:spPr>
        <p:txBody>
          <a:bodyPr anchor="ctr">
            <a:normAutofit/>
          </a:bodyPr>
          <a:lstStyle/>
          <a:p>
            <a:pPr algn="l"/>
            <a:r>
              <a:rPr lang="en-GB" sz="2800" dirty="0">
                <a:solidFill>
                  <a:srgbClr val="FFFFFF"/>
                </a:solidFill>
              </a:rPr>
              <a:t>Resources </a:t>
            </a:r>
          </a:p>
        </p:txBody>
      </p:sp>
      <p:sp useBgFill="1">
        <p:nvSpPr>
          <p:cNvPr id="10" name="Rectangle 9">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D47DF24-A3CA-A481-C1D5-BE8E34587CC6}"/>
              </a:ext>
            </a:extLst>
          </p:cNvPr>
          <p:cNvSpPr txBox="1"/>
          <p:nvPr/>
        </p:nvSpPr>
        <p:spPr>
          <a:xfrm>
            <a:off x="4672281" y="4205104"/>
            <a:ext cx="7232971" cy="1477328"/>
          </a:xfrm>
          <a:prstGeom prst="rect">
            <a:avLst/>
          </a:prstGeom>
          <a:noFill/>
        </p:spPr>
        <p:txBody>
          <a:bodyPr wrap="square">
            <a:spAutoFit/>
          </a:bodyPr>
          <a:lstStyle/>
          <a:p>
            <a:pPr marL="285750" indent="-285750">
              <a:buFont typeface="Arial" panose="020B0604020202020204" pitchFamily="34" charset="0"/>
              <a:buChar char="•"/>
            </a:pPr>
            <a:r>
              <a:rPr lang="en-GB" dirty="0">
                <a:latin typeface="Bookman Old Style" panose="02050604050505020204" pitchFamily="18" charset="0"/>
              </a:rPr>
              <a:t>Working walls - an interactive display that includes key vocabulary, learning objectives, model examples to refer to and useful resources and scaffolding such as word banks and sentence starters.</a:t>
            </a:r>
          </a:p>
          <a:p>
            <a:pPr marL="285750" indent="-285750">
              <a:buFont typeface="Arial" panose="020B0604020202020204" pitchFamily="34" charset="0"/>
              <a:buChar char="•"/>
            </a:pPr>
            <a:endParaRPr lang="en-GB" dirty="0">
              <a:latin typeface="Bookman Old Style" panose="02050604050505020204" pitchFamily="18" charset="0"/>
            </a:endParaRPr>
          </a:p>
        </p:txBody>
      </p:sp>
      <p:pic>
        <p:nvPicPr>
          <p:cNvPr id="4" name="Picture 3" descr="A classroom with a bulletin board&#10;&#10;Description automatically generated">
            <a:extLst>
              <a:ext uri="{FF2B5EF4-FFF2-40B4-BE49-F238E27FC236}">
                <a16:creationId xmlns:a16="http://schemas.microsoft.com/office/drawing/2014/main" id="{F8C84A8F-EA55-2E68-C05D-0E6E953FD1B3}"/>
              </a:ext>
            </a:extLst>
          </p:cNvPr>
          <p:cNvPicPr>
            <a:picLocks noChangeAspect="1"/>
          </p:cNvPicPr>
          <p:nvPr/>
        </p:nvPicPr>
        <p:blipFill>
          <a:blip r:embed="rId3">
            <a:extLst>
              <a:ext uri="{28A0092B-C50C-407E-A947-70E740481C1C}">
                <a14:useLocalDpi xmlns:a14="http://schemas.microsoft.com/office/drawing/2010/main" val="0"/>
              </a:ext>
            </a:extLst>
          </a:blip>
          <a:srcRect l="4290" r="-1" b="-1"/>
          <a:stretch/>
        </p:blipFill>
        <p:spPr bwMode="auto">
          <a:xfrm>
            <a:off x="5014765" y="155391"/>
            <a:ext cx="6156415" cy="3894322"/>
          </a:xfrm>
          <a:prstGeom prst="rect">
            <a:avLst/>
          </a:prstGeom>
          <a:noFill/>
        </p:spPr>
      </p:pic>
      <p:pic>
        <p:nvPicPr>
          <p:cNvPr id="3" name="Picture 2" descr="A neon sign with text&#10;&#10;Description automatically generated">
            <a:extLst>
              <a:ext uri="{FF2B5EF4-FFF2-40B4-BE49-F238E27FC236}">
                <a16:creationId xmlns:a16="http://schemas.microsoft.com/office/drawing/2014/main" id="{42B09CCF-5F2A-9047-3899-DE9813ED0D3F}"/>
              </a:ext>
            </a:extLst>
          </p:cNvPr>
          <p:cNvPicPr>
            <a:picLocks noChangeAspect="1"/>
          </p:cNvPicPr>
          <p:nvPr/>
        </p:nvPicPr>
        <p:blipFill>
          <a:blip r:embed="rId4"/>
          <a:srcRect l="17973" r="17976" b="3"/>
          <a:stretch/>
        </p:blipFill>
        <p:spPr>
          <a:xfrm>
            <a:off x="1020820" y="1945136"/>
            <a:ext cx="2261001" cy="3529868"/>
          </a:xfrm>
          <a:prstGeom prst="rect">
            <a:avLst/>
          </a:prstGeom>
        </p:spPr>
      </p:pic>
      <p:sp>
        <p:nvSpPr>
          <p:cNvPr id="13" name="TextBox 12">
            <a:extLst>
              <a:ext uri="{FF2B5EF4-FFF2-40B4-BE49-F238E27FC236}">
                <a16:creationId xmlns:a16="http://schemas.microsoft.com/office/drawing/2014/main" id="{3D8861E7-1026-CC62-5F97-779956972FA7}"/>
              </a:ext>
            </a:extLst>
          </p:cNvPr>
          <p:cNvSpPr txBox="1"/>
          <p:nvPr/>
        </p:nvSpPr>
        <p:spPr>
          <a:xfrm>
            <a:off x="4780139" y="5526670"/>
            <a:ext cx="7017253" cy="923330"/>
          </a:xfrm>
          <a:prstGeom prst="rect">
            <a:avLst/>
          </a:prstGeom>
          <a:noFill/>
        </p:spPr>
        <p:txBody>
          <a:bodyPr wrap="square">
            <a:spAutoFit/>
          </a:bodyPr>
          <a:lstStyle/>
          <a:p>
            <a:pPr marL="285750" indent="-285750">
              <a:buFont typeface="Arial" panose="020B0604020202020204" pitchFamily="34" charset="0"/>
              <a:buChar char="•"/>
            </a:pPr>
            <a:r>
              <a:rPr lang="en-GB" dirty="0">
                <a:hlinkClick r:id="rId5"/>
              </a:rPr>
              <a:t>https://literacywithmissp.com/2018/08/07/harnessing-the-power-of-working-walls/</a:t>
            </a:r>
          </a:p>
          <a:p>
            <a:pPr marL="285750" indent="-285750">
              <a:buFont typeface="Arial" panose="020B0604020202020204" pitchFamily="34" charset="0"/>
              <a:buChar char="•"/>
            </a:pPr>
            <a:r>
              <a:rPr lang="en-GB" dirty="0">
                <a:hlinkClick r:id="rId5"/>
              </a:rPr>
              <a:t>Working Walls in Primary Classrooms Explained by </a:t>
            </a:r>
            <a:r>
              <a:rPr lang="en-GB" dirty="0" err="1">
                <a:hlinkClick r:id="rId5"/>
              </a:rPr>
              <a:t>PlanBee</a:t>
            </a:r>
            <a:endParaRPr lang="en-GB" dirty="0"/>
          </a:p>
        </p:txBody>
      </p:sp>
    </p:spTree>
    <p:extLst>
      <p:ext uri="{BB962C8B-B14F-4D97-AF65-F5344CB8AC3E}">
        <p14:creationId xmlns:p14="http://schemas.microsoft.com/office/powerpoint/2010/main" val="386371043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824C404-FDA8-4DDB-9D85-52D60D775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913796" y="4615542"/>
            <a:ext cx="5021337" cy="1530221"/>
          </a:xfrm>
        </p:spPr>
        <p:txBody>
          <a:bodyPr vert="horz" lIns="91440" tIns="45720" rIns="91440" bIns="45720" rtlCol="0" anchor="ctr">
            <a:normAutofit/>
          </a:bodyPr>
          <a:lstStyle/>
          <a:p>
            <a:pPr algn="l"/>
            <a:r>
              <a:rPr lang="en-US" sz="2800" dirty="0"/>
              <a:t>Resources </a:t>
            </a:r>
          </a:p>
        </p:txBody>
      </p:sp>
      <p:sp>
        <p:nvSpPr>
          <p:cNvPr id="34" name="Rectangle 33">
            <a:extLst>
              <a:ext uri="{FF2B5EF4-FFF2-40B4-BE49-F238E27FC236}">
                <a16:creationId xmlns:a16="http://schemas.microsoft.com/office/drawing/2014/main" id="{10576BAB-9A66-46C6-8A15-DD1B73CD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184EB26-01C0-D1DB-BAFE-891B56B5389A}"/>
              </a:ext>
            </a:extLst>
          </p:cNvPr>
          <p:cNvPicPr>
            <a:picLocks noChangeAspect="1"/>
          </p:cNvPicPr>
          <p:nvPr/>
        </p:nvPicPr>
        <p:blipFill rotWithShape="1">
          <a:blip r:embed="rId3">
            <a:extLst>
              <a:ext uri="{28A0092B-C50C-407E-A947-70E740481C1C}">
                <a14:useLocalDpi xmlns:a14="http://schemas.microsoft.com/office/drawing/2010/main" val="0"/>
              </a:ext>
            </a:extLst>
          </a:blip>
          <a:srcRect l="39004" t="13621" r="24774" b="2188"/>
          <a:stretch/>
        </p:blipFill>
        <p:spPr>
          <a:xfrm>
            <a:off x="528791" y="136112"/>
            <a:ext cx="3222137" cy="4076582"/>
          </a:xfrm>
          <a:prstGeom prst="rect">
            <a:avLst/>
          </a:prstGeom>
        </p:spPr>
      </p:pic>
      <p:cxnSp>
        <p:nvCxnSpPr>
          <p:cNvPr id="29" name="Straight Connector 28">
            <a:extLst>
              <a:ext uri="{FF2B5EF4-FFF2-40B4-BE49-F238E27FC236}">
                <a16:creationId xmlns:a16="http://schemas.microsoft.com/office/drawing/2014/main" id="{65CD85AE-D994-4B11-BE24-C38EB7B9E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76250" y="1154913"/>
            <a:ext cx="0" cy="2083837"/>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screenshot of a computer screen&#10;&#10;Description automatically generated">
            <a:extLst>
              <a:ext uri="{FF2B5EF4-FFF2-40B4-BE49-F238E27FC236}">
                <a16:creationId xmlns:a16="http://schemas.microsoft.com/office/drawing/2014/main" id="{CF9E4472-2B8E-0812-D3FF-AD971D2C4215}"/>
              </a:ext>
            </a:extLst>
          </p:cNvPr>
          <p:cNvPicPr>
            <a:picLocks noChangeAspect="1"/>
          </p:cNvPicPr>
          <p:nvPr/>
        </p:nvPicPr>
        <p:blipFill rotWithShape="1">
          <a:blip r:embed="rId4">
            <a:extLst>
              <a:ext uri="{28A0092B-C50C-407E-A947-70E740481C1C}">
                <a14:useLocalDpi xmlns:a14="http://schemas.microsoft.com/office/drawing/2010/main" val="0"/>
              </a:ext>
            </a:extLst>
          </a:blip>
          <a:srcRect l="38361" t="2189" r="11739" b="42938"/>
          <a:stretch/>
        </p:blipFill>
        <p:spPr>
          <a:xfrm>
            <a:off x="4204703" y="712237"/>
            <a:ext cx="3715026" cy="2869997"/>
          </a:xfrm>
          <a:prstGeom prst="rect">
            <a:avLst/>
          </a:prstGeom>
        </p:spPr>
      </p:pic>
      <p:cxnSp>
        <p:nvCxnSpPr>
          <p:cNvPr id="35" name="Straight Connector 34">
            <a:extLst>
              <a:ext uri="{FF2B5EF4-FFF2-40B4-BE49-F238E27FC236}">
                <a16:creationId xmlns:a16="http://schemas.microsoft.com/office/drawing/2014/main" id="{67475827-1153-4872-BA65-E53C0B3D32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15741" y="1154913"/>
            <a:ext cx="0" cy="2083837"/>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A group of paper with images&#10;&#10;Description automatically generated with medium confidence">
            <a:extLst>
              <a:ext uri="{FF2B5EF4-FFF2-40B4-BE49-F238E27FC236}">
                <a16:creationId xmlns:a16="http://schemas.microsoft.com/office/drawing/2014/main" id="{DEBF1FDF-DCA3-F512-8552-82D8AF398925}"/>
              </a:ext>
            </a:extLst>
          </p:cNvPr>
          <p:cNvPicPr>
            <a:picLocks noChangeAspect="1"/>
          </p:cNvPicPr>
          <p:nvPr/>
        </p:nvPicPr>
        <p:blipFill rotWithShape="1">
          <a:blip r:embed="rId5">
            <a:extLst>
              <a:ext uri="{28A0092B-C50C-407E-A947-70E740481C1C}">
                <a14:useLocalDpi xmlns:a14="http://schemas.microsoft.com/office/drawing/2010/main" val="0"/>
              </a:ext>
            </a:extLst>
          </a:blip>
          <a:srcRect l="37139" t="8715" r="14708" b="7094"/>
          <a:stretch/>
        </p:blipFill>
        <p:spPr>
          <a:xfrm>
            <a:off x="8207767" y="497655"/>
            <a:ext cx="3455440" cy="3398352"/>
          </a:xfrm>
          <a:prstGeom prst="rect">
            <a:avLst/>
          </a:prstGeom>
        </p:spPr>
      </p:pic>
      <p:sp>
        <p:nvSpPr>
          <p:cNvPr id="14" name="TextBox 13">
            <a:extLst>
              <a:ext uri="{FF2B5EF4-FFF2-40B4-BE49-F238E27FC236}">
                <a16:creationId xmlns:a16="http://schemas.microsoft.com/office/drawing/2014/main" id="{17E95969-F7C7-67DA-E897-8B6F03DBDA21}"/>
              </a:ext>
            </a:extLst>
          </p:cNvPr>
          <p:cNvSpPr txBox="1"/>
          <p:nvPr/>
        </p:nvSpPr>
        <p:spPr>
          <a:xfrm>
            <a:off x="4348552" y="4615541"/>
            <a:ext cx="7522881" cy="1933070"/>
          </a:xfrm>
          <a:prstGeom prst="rect">
            <a:avLst/>
          </a:prstGeom>
        </p:spPr>
        <p:txBody>
          <a:bodyPr vert="horz" lIns="91440" tIns="45720" rIns="91440" bIns="45720" rtlCol="0" anchor="ctr">
            <a:noAutofit/>
          </a:bodyPr>
          <a:lstStyle/>
          <a:p>
            <a:pPr marL="57150" algn="ctr" defTabSz="914400">
              <a:lnSpc>
                <a:spcPct val="110000"/>
              </a:lnSpc>
              <a:spcAft>
                <a:spcPts val="600"/>
              </a:spcAft>
            </a:pPr>
            <a:r>
              <a:rPr lang="en-US" dirty="0">
                <a:latin typeface="Bookman Old Style" panose="02050604050505020204" pitchFamily="18" charset="0"/>
              </a:rPr>
              <a:t>Widget: can be used for Communication </a:t>
            </a:r>
            <a:r>
              <a:rPr lang="en-US" dirty="0" err="1">
                <a:latin typeface="Bookman Old Style" panose="02050604050505020204" pitchFamily="18" charset="0"/>
              </a:rPr>
              <a:t>InPrint</a:t>
            </a:r>
            <a:r>
              <a:rPr lang="en-US" dirty="0">
                <a:latin typeface="Bookman Old Style" panose="02050604050505020204" pitchFamily="18" charset="0"/>
              </a:rPr>
              <a:t> and for lesson activities </a:t>
            </a:r>
            <a:r>
              <a:rPr lang="en-US" dirty="0" err="1">
                <a:latin typeface="Bookman Old Style" panose="02050604050505020204" pitchFamily="18" charset="0"/>
              </a:rPr>
              <a:t>i.e</a:t>
            </a:r>
            <a:r>
              <a:rPr lang="en-US" dirty="0">
                <a:latin typeface="Bookman Old Style" panose="02050604050505020204" pitchFamily="18" charset="0"/>
              </a:rPr>
              <a:t> to match words to their definitions. This can also be used to develop talking mats with text in different languages to allow for an easily accessible initial information gathering tool to identify areas the new arrival may require support. Has a Dual Language Feature pack that translates text to different languages. </a:t>
            </a:r>
          </a:p>
        </p:txBody>
      </p:sp>
    </p:spTree>
    <p:extLst>
      <p:ext uri="{BB962C8B-B14F-4D97-AF65-F5344CB8AC3E}">
        <p14:creationId xmlns:p14="http://schemas.microsoft.com/office/powerpoint/2010/main" val="1966051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25A8EA-C4FB-DB7C-D20A-AB766DE6C758}"/>
              </a:ext>
            </a:extLst>
          </p:cNvPr>
          <p:cNvSpPr>
            <a:spLocks noGrp="1"/>
          </p:cNvSpPr>
          <p:nvPr>
            <p:ph type="title"/>
          </p:nvPr>
        </p:nvSpPr>
        <p:spPr>
          <a:xfrm>
            <a:off x="913796" y="4572001"/>
            <a:ext cx="3145284" cy="1737360"/>
          </a:xfrm>
        </p:spPr>
        <p:txBody>
          <a:bodyPr vert="horz" lIns="91440" tIns="45720" rIns="91440" bIns="45720" rtlCol="0" anchor="ctr">
            <a:normAutofit/>
          </a:bodyPr>
          <a:lstStyle/>
          <a:p>
            <a:pPr algn="r"/>
            <a:r>
              <a:rPr lang="en-US" sz="2800" dirty="0"/>
              <a:t>Resources </a:t>
            </a:r>
          </a:p>
        </p:txBody>
      </p:sp>
      <p:sp>
        <p:nvSpPr>
          <p:cNvPr id="19" name="Rectangle 18">
            <a:extLst>
              <a:ext uri="{FF2B5EF4-FFF2-40B4-BE49-F238E27FC236}">
                <a16:creationId xmlns:a16="http://schemas.microsoft.com/office/drawing/2014/main" id="{FF10F2A3-17E2-43F4-9483-468E43A60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336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633057-8033-AA51-1C93-02CA785DEE49}"/>
              </a:ext>
            </a:extLst>
          </p:cNvPr>
          <p:cNvSpPr txBox="1"/>
          <p:nvPr/>
        </p:nvSpPr>
        <p:spPr>
          <a:xfrm>
            <a:off x="4591361" y="4572001"/>
            <a:ext cx="7083122" cy="1923391"/>
          </a:xfrm>
          <a:prstGeom prst="rect">
            <a:avLst/>
          </a:prstGeom>
        </p:spPr>
        <p:txBody>
          <a:bodyPr vert="horz" lIns="91440" tIns="45720" rIns="91440" bIns="45720" rtlCol="0" anchor="ctr">
            <a:noAutofit/>
          </a:bodyPr>
          <a:lstStyle/>
          <a:p>
            <a:pPr indent="-228600" algn="ctr" defTabSz="914400">
              <a:lnSpc>
                <a:spcPct val="120000"/>
              </a:lnSpc>
              <a:spcAft>
                <a:spcPts val="600"/>
              </a:spcAft>
              <a:buFont typeface="Arial" panose="020B0604020202020204" pitchFamily="34" charset="0"/>
              <a:buChar char="•"/>
            </a:pPr>
            <a:r>
              <a:rPr lang="en-US" dirty="0">
                <a:latin typeface="Bookman Old Style" panose="02050604050505020204" pitchFamily="18" charset="0"/>
              </a:rPr>
              <a:t>Twinkl: offers lot of resources for learning across the curriculum, including language development. This also includes word mats in different languages - See examples of Twinkl Word Mats above and click the link below to see examples of how these can be used to support EAL learners. </a:t>
            </a:r>
          </a:p>
          <a:p>
            <a:pPr indent="-228600" algn="ctr" defTabSz="914400">
              <a:lnSpc>
                <a:spcPct val="120000"/>
              </a:lnSpc>
              <a:spcAft>
                <a:spcPts val="600"/>
              </a:spcAft>
              <a:buFont typeface="Arial" panose="020B0604020202020204" pitchFamily="34" charset="0"/>
              <a:buChar char="•"/>
            </a:pPr>
            <a:r>
              <a:rPr lang="en-GB" dirty="0">
                <a:latin typeface="Bookman Old Style" panose="02050604050505020204" pitchFamily="18" charset="0"/>
                <a:hlinkClick r:id="rId3"/>
              </a:rPr>
              <a:t>Supporting EAL Learners with Word Mats</a:t>
            </a:r>
            <a:endParaRPr lang="en-US" dirty="0">
              <a:latin typeface="Bookman Old Style" panose="02050604050505020204" pitchFamily="18" charset="0"/>
            </a:endParaRPr>
          </a:p>
        </p:txBody>
      </p:sp>
      <p:pic>
        <p:nvPicPr>
          <p:cNvPr id="11" name="Picture 10" descr="A screenshot of a computer&#10;&#10;Description automatically generated">
            <a:extLst>
              <a:ext uri="{FF2B5EF4-FFF2-40B4-BE49-F238E27FC236}">
                <a16:creationId xmlns:a16="http://schemas.microsoft.com/office/drawing/2014/main" id="{1E30CC18-4BEA-9509-0B4C-8FACF04E930E}"/>
              </a:ext>
            </a:extLst>
          </p:cNvPr>
          <p:cNvPicPr>
            <a:picLocks noChangeAspect="1"/>
          </p:cNvPicPr>
          <p:nvPr/>
        </p:nvPicPr>
        <p:blipFill rotWithShape="1">
          <a:blip r:embed="rId4">
            <a:extLst>
              <a:ext uri="{28A0092B-C50C-407E-A947-70E740481C1C}">
                <a14:useLocalDpi xmlns:a14="http://schemas.microsoft.com/office/drawing/2010/main" val="0"/>
              </a:ext>
            </a:extLst>
          </a:blip>
          <a:srcRect l="17615" t="15162" r="18538" b="5067"/>
          <a:stretch/>
        </p:blipFill>
        <p:spPr>
          <a:xfrm>
            <a:off x="243840" y="147038"/>
            <a:ext cx="5608321" cy="3939594"/>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EB94A9A2-2680-1E2B-5D9A-BA42482360B2}"/>
              </a:ext>
            </a:extLst>
          </p:cNvPr>
          <p:cNvPicPr>
            <a:picLocks noChangeAspect="1"/>
          </p:cNvPicPr>
          <p:nvPr/>
        </p:nvPicPr>
        <p:blipFill rotWithShape="1">
          <a:blip r:embed="rId5">
            <a:extLst>
              <a:ext uri="{28A0092B-C50C-407E-A947-70E740481C1C}">
                <a14:useLocalDpi xmlns:a14="http://schemas.microsoft.com/office/drawing/2010/main" val="0"/>
              </a:ext>
            </a:extLst>
          </a:blip>
          <a:srcRect l="18577" t="15124" r="19692" b="5106"/>
          <a:stretch/>
        </p:blipFill>
        <p:spPr>
          <a:xfrm>
            <a:off x="6096000" y="0"/>
            <a:ext cx="6063175" cy="4227903"/>
          </a:xfrm>
          <a:prstGeom prst="rect">
            <a:avLst/>
          </a:prstGeom>
        </p:spPr>
      </p:pic>
    </p:spTree>
    <p:extLst>
      <p:ext uri="{BB962C8B-B14F-4D97-AF65-F5344CB8AC3E}">
        <p14:creationId xmlns:p14="http://schemas.microsoft.com/office/powerpoint/2010/main" val="68747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824C404-FDA8-4DDB-9D85-52D60D775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76BAB-9A66-46C6-8A15-DD1B73CD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74BE654D-AE27-E777-4401-4FA1DCD941C4}"/>
              </a:ext>
            </a:extLst>
          </p:cNvPr>
          <p:cNvPicPr>
            <a:picLocks noChangeAspect="1"/>
          </p:cNvPicPr>
          <p:nvPr/>
        </p:nvPicPr>
        <p:blipFill rotWithShape="1">
          <a:blip r:embed="rId3">
            <a:extLst>
              <a:ext uri="{28A0092B-C50C-407E-A947-70E740481C1C}">
                <a14:useLocalDpi xmlns:a14="http://schemas.microsoft.com/office/drawing/2010/main" val="0"/>
              </a:ext>
            </a:extLst>
          </a:blip>
          <a:srcRect l="2709" t="18447" r="40807" b="-1"/>
          <a:stretch/>
        </p:blipFill>
        <p:spPr>
          <a:xfrm>
            <a:off x="346843" y="148863"/>
            <a:ext cx="5516280" cy="3968391"/>
          </a:xfrm>
          <a:prstGeom prst="rect">
            <a:avLst/>
          </a:prstGeom>
        </p:spPr>
      </p:pic>
      <p:cxnSp>
        <p:nvCxnSpPr>
          <p:cNvPr id="14" name="Straight Connector 13">
            <a:extLst>
              <a:ext uri="{FF2B5EF4-FFF2-40B4-BE49-F238E27FC236}">
                <a16:creationId xmlns:a16="http://schemas.microsoft.com/office/drawing/2014/main" id="{65CD85AE-D994-4B11-BE24-C38EB7B9E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4913"/>
            <a:ext cx="0" cy="2083837"/>
          </a:xfrm>
          <a:prstGeom prst="line">
            <a:avLst/>
          </a:prstGeom>
          <a:ln w="1905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diagram of the body&#10;&#10;Description automatically generated">
            <a:extLst>
              <a:ext uri="{FF2B5EF4-FFF2-40B4-BE49-F238E27FC236}">
                <a16:creationId xmlns:a16="http://schemas.microsoft.com/office/drawing/2014/main" id="{6301F2D1-B157-6716-4DD0-5E4F7C05EAD4}"/>
              </a:ext>
            </a:extLst>
          </p:cNvPr>
          <p:cNvPicPr>
            <a:picLocks noChangeAspect="1"/>
          </p:cNvPicPr>
          <p:nvPr/>
        </p:nvPicPr>
        <p:blipFill rotWithShape="1">
          <a:blip r:embed="rId4">
            <a:extLst>
              <a:ext uri="{28A0092B-C50C-407E-A947-70E740481C1C}">
                <a14:useLocalDpi xmlns:a14="http://schemas.microsoft.com/office/drawing/2010/main" val="0"/>
              </a:ext>
            </a:extLst>
          </a:blip>
          <a:srcRect l="16038" t="18447" r="15884" b="-1"/>
          <a:stretch/>
        </p:blipFill>
        <p:spPr>
          <a:xfrm>
            <a:off x="6303753" y="148863"/>
            <a:ext cx="5888244" cy="3968391"/>
          </a:xfrm>
          <a:prstGeom prst="rect">
            <a:avLst/>
          </a:prstGeom>
        </p:spPr>
      </p:pic>
      <p:sp>
        <p:nvSpPr>
          <p:cNvPr id="3" name="Content Placeholder 2">
            <a:extLst>
              <a:ext uri="{FF2B5EF4-FFF2-40B4-BE49-F238E27FC236}">
                <a16:creationId xmlns:a16="http://schemas.microsoft.com/office/drawing/2014/main" id="{A3CF180A-7712-B207-5356-156DC589C946}"/>
              </a:ext>
            </a:extLst>
          </p:cNvPr>
          <p:cNvSpPr>
            <a:spLocks noGrp="1"/>
          </p:cNvSpPr>
          <p:nvPr>
            <p:ph idx="1"/>
          </p:nvPr>
        </p:nvSpPr>
        <p:spPr>
          <a:xfrm>
            <a:off x="4540470" y="4393663"/>
            <a:ext cx="7359982" cy="2347581"/>
          </a:xfrm>
        </p:spPr>
        <p:txBody>
          <a:bodyPr anchor="ctr">
            <a:noAutofit/>
          </a:bodyPr>
          <a:lstStyle/>
          <a:p>
            <a:pPr marL="0" indent="0" algn="ctr">
              <a:lnSpc>
                <a:spcPct val="110000"/>
              </a:lnSpc>
              <a:buNone/>
            </a:pPr>
            <a:r>
              <a:rPr lang="en-GB" sz="1800" dirty="0">
                <a:effectLst/>
                <a:latin typeface="Bookman Old Style" panose="02050604050505020204" pitchFamily="18" charset="0"/>
              </a:rPr>
              <a:t>Substitution Tables: Provide a table giving model sentences with a range of choices to select from, using a set pattern. This is a useful scaffolding resource which can be used as a reinforcement of newly-acquired Language. This can also be done incorporating the learners first language.</a:t>
            </a:r>
          </a:p>
          <a:p>
            <a:pPr marL="0" indent="0" algn="ctr">
              <a:lnSpc>
                <a:spcPct val="110000"/>
              </a:lnSpc>
              <a:buNone/>
            </a:pPr>
            <a:r>
              <a:rPr lang="en-GB" sz="1800" dirty="0">
                <a:effectLst/>
                <a:latin typeface="Bookman Old Style" panose="02050604050505020204" pitchFamily="18" charset="0"/>
              </a:rPr>
              <a:t>Further information: </a:t>
            </a:r>
            <a:r>
              <a:rPr lang="en-GB" sz="1800" dirty="0">
                <a:latin typeface="Bookman Old Style" panose="02050604050505020204" pitchFamily="18" charset="0"/>
                <a:hlinkClick r:id="rId5"/>
              </a:rPr>
              <a:t>Substitution Tables - The Bell Foundation</a:t>
            </a:r>
            <a:endParaRPr lang="en-GB" sz="1800" dirty="0">
              <a:latin typeface="Bookman Old Style" panose="02050604050505020204" pitchFamily="18" charset="0"/>
            </a:endParaRPr>
          </a:p>
        </p:txBody>
      </p:sp>
      <p:sp>
        <p:nvSpPr>
          <p:cNvPr id="11" name="Title 1">
            <a:extLst>
              <a:ext uri="{FF2B5EF4-FFF2-40B4-BE49-F238E27FC236}">
                <a16:creationId xmlns:a16="http://schemas.microsoft.com/office/drawing/2014/main" id="{9517784D-D64A-7F53-A218-0D604C2BB5D0}"/>
              </a:ext>
            </a:extLst>
          </p:cNvPr>
          <p:cNvSpPr txBox="1">
            <a:spLocks/>
          </p:cNvSpPr>
          <p:nvPr/>
        </p:nvSpPr>
        <p:spPr>
          <a:xfrm>
            <a:off x="1054495" y="4677377"/>
            <a:ext cx="3040685" cy="17159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GB" sz="2800" dirty="0">
                <a:solidFill>
                  <a:srgbClr val="FFFFFF"/>
                </a:solidFill>
              </a:rPr>
              <a:t>Resources </a:t>
            </a:r>
          </a:p>
        </p:txBody>
      </p:sp>
    </p:spTree>
    <p:extLst>
      <p:ext uri="{BB962C8B-B14F-4D97-AF65-F5344CB8AC3E}">
        <p14:creationId xmlns:p14="http://schemas.microsoft.com/office/powerpoint/2010/main" val="1682027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
        <p:nvSpPr>
          <p:cNvPr id="8" name="Content Placeholder 2">
            <a:extLst>
              <a:ext uri="{FF2B5EF4-FFF2-40B4-BE49-F238E27FC236}">
                <a16:creationId xmlns:a16="http://schemas.microsoft.com/office/drawing/2014/main" id="{861438F8-5D29-5ADD-D3C5-48797368B18B}"/>
              </a:ext>
            </a:extLst>
          </p:cNvPr>
          <p:cNvSpPr>
            <a:spLocks noGrp="1"/>
          </p:cNvSpPr>
          <p:nvPr>
            <p:ph idx="1"/>
          </p:nvPr>
        </p:nvSpPr>
        <p:spPr>
          <a:xfrm>
            <a:off x="4121658" y="3699321"/>
            <a:ext cx="4941865" cy="1312861"/>
          </a:xfrm>
        </p:spPr>
        <p:txBody>
          <a:bodyPr anchor="ctr">
            <a:noAutofit/>
          </a:bodyPr>
          <a:lstStyle/>
          <a:p>
            <a:pPr algn="ct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Teach survival language/ ‘crash words’ for basic physiological needs </a:t>
            </a:r>
            <a:r>
              <a:rPr lang="en-GB" sz="1800" kern="100" dirty="0" err="1">
                <a:effectLst/>
                <a:latin typeface="Bookman Old Style" panose="02050604050505020204" pitchFamily="18" charset="0"/>
                <a:ea typeface="Calibri" panose="020F0502020204030204" pitchFamily="34" charset="0"/>
                <a:cs typeface="Times New Roman" panose="02020603050405020304" pitchFamily="18" charset="0"/>
              </a:rPr>
              <a:t>e.g</a:t>
            </a: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 ‘toilet’ or ‘water’. </a:t>
            </a:r>
          </a:p>
        </p:txBody>
      </p:sp>
      <p:sp>
        <p:nvSpPr>
          <p:cNvPr id="6" name="Title 1">
            <a:extLst>
              <a:ext uri="{FF2B5EF4-FFF2-40B4-BE49-F238E27FC236}">
                <a16:creationId xmlns:a16="http://schemas.microsoft.com/office/drawing/2014/main" id="{9B134B37-D665-9E54-B167-4C44F9B7D0D6}"/>
              </a:ext>
            </a:extLst>
          </p:cNvPr>
          <p:cNvSpPr>
            <a:spLocks noGrp="1"/>
          </p:cNvSpPr>
          <p:nvPr>
            <p:ph type="title"/>
          </p:nvPr>
        </p:nvSpPr>
        <p:spPr>
          <a:xfrm>
            <a:off x="590934" y="278704"/>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Resources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pic>
        <p:nvPicPr>
          <p:cNvPr id="5" name="Picture 4">
            <a:extLst>
              <a:ext uri="{FF2B5EF4-FFF2-40B4-BE49-F238E27FC236}">
                <a16:creationId xmlns:a16="http://schemas.microsoft.com/office/drawing/2014/main" id="{9AD898BB-EC48-4150-EAA2-A3FF9F7501A6}"/>
              </a:ext>
            </a:extLst>
          </p:cNvPr>
          <p:cNvPicPr>
            <a:picLocks noChangeAspect="1"/>
          </p:cNvPicPr>
          <p:nvPr/>
        </p:nvPicPr>
        <p:blipFill rotWithShape="1">
          <a:blip r:embed="rId3"/>
          <a:srcRect l="204" t="617" r="2762" b="5870"/>
          <a:stretch/>
        </p:blipFill>
        <p:spPr>
          <a:xfrm>
            <a:off x="9080113" y="186087"/>
            <a:ext cx="2781635" cy="2680752"/>
          </a:xfrm>
          <a:prstGeom prst="rect">
            <a:avLst/>
          </a:prstGeom>
        </p:spPr>
      </p:pic>
      <p:pic>
        <p:nvPicPr>
          <p:cNvPr id="1026" name="Picture 2" descr="EAL Survival Word Cards English/Arabic (teacher made)">
            <a:extLst>
              <a:ext uri="{FF2B5EF4-FFF2-40B4-BE49-F238E27FC236}">
                <a16:creationId xmlns:a16="http://schemas.microsoft.com/office/drawing/2014/main" id="{F404051C-D2EC-E98A-AA88-95ACE6701A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7" r="31847"/>
          <a:stretch/>
        </p:blipFill>
        <p:spPr bwMode="auto">
          <a:xfrm>
            <a:off x="4222555" y="186087"/>
            <a:ext cx="4527308" cy="35818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7665137-BB8D-9C25-3FD7-19C311F13B21}"/>
              </a:ext>
            </a:extLst>
          </p:cNvPr>
          <p:cNvSpPr txBox="1"/>
          <p:nvPr/>
        </p:nvSpPr>
        <p:spPr>
          <a:xfrm>
            <a:off x="8749863" y="3016955"/>
            <a:ext cx="3310758" cy="682366"/>
          </a:xfrm>
          <a:prstGeom prst="rect">
            <a:avLst/>
          </a:prstGeom>
          <a:noFill/>
        </p:spPr>
        <p:txBody>
          <a:bodyPr wrap="square">
            <a:spAutoFit/>
          </a:bodyPr>
          <a:lstStyle/>
          <a:p>
            <a:pPr marL="285750" indent="-285750" algn="ctr">
              <a:lnSpc>
                <a:spcPct val="110000"/>
              </a:lnSpc>
              <a:spcAft>
                <a:spcPts val="800"/>
              </a:spcAft>
              <a:buFont typeface="Arial" panose="020B0604020202020204" pitchFamily="34" charset="0"/>
              <a:buChar char="•"/>
            </a:pPr>
            <a:r>
              <a:rPr lang="en-GB" kern="100" dirty="0">
                <a:effectLst/>
                <a:latin typeface="Bookman Old Style" panose="02050604050505020204" pitchFamily="18" charset="0"/>
                <a:ea typeface="Calibri" panose="020F0502020204030204" pitchFamily="34" charset="0"/>
                <a:cs typeface="Times New Roman" panose="02020603050405020304" pitchFamily="18" charset="0"/>
              </a:rPr>
              <a:t>Visual timetables in different languages </a:t>
            </a:r>
          </a:p>
        </p:txBody>
      </p:sp>
      <p:pic>
        <p:nvPicPr>
          <p:cNvPr id="13" name="Picture 8" descr="Duolingo full logo transparent PNG - StickPNG">
            <a:extLst>
              <a:ext uri="{FF2B5EF4-FFF2-40B4-BE49-F238E27FC236}">
                <a16:creationId xmlns:a16="http://schemas.microsoft.com/office/drawing/2014/main" id="{3392CCEB-C2C9-EAD7-3C90-C26090307F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39391" y="5048762"/>
            <a:ext cx="1623151" cy="16231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720E66A-C13E-9429-1372-197AA9AB4BC7}"/>
              </a:ext>
            </a:extLst>
          </p:cNvPr>
          <p:cNvSpPr txBox="1"/>
          <p:nvPr/>
        </p:nvSpPr>
        <p:spPr>
          <a:xfrm>
            <a:off x="6331594" y="5315203"/>
            <a:ext cx="5691352" cy="987065"/>
          </a:xfrm>
          <a:prstGeom prst="rect">
            <a:avLst/>
          </a:prstGeom>
          <a:noFill/>
        </p:spPr>
        <p:txBody>
          <a:bodyPr wrap="square">
            <a:spAutoFit/>
          </a:bodyPr>
          <a:lstStyle/>
          <a:p>
            <a:pPr marL="285750" indent="-285750">
              <a:lnSpc>
                <a:spcPct val="110000"/>
              </a:lnSpc>
              <a:buFont typeface="Arial" panose="020B0604020202020204" pitchFamily="34" charset="0"/>
              <a:buChar char="•"/>
            </a:pPr>
            <a:r>
              <a:rPr lang="en-GB" dirty="0">
                <a:latin typeface="Bookman Old Style" panose="02050604050505020204" pitchFamily="18" charset="0"/>
              </a:rPr>
              <a:t>D</a:t>
            </a:r>
            <a:r>
              <a:rPr lang="en-GB" sz="1800" dirty="0">
                <a:effectLst/>
                <a:latin typeface="Bookman Old Style" panose="02050604050505020204" pitchFamily="18" charset="0"/>
              </a:rPr>
              <a:t>uolingo: A language-learning app to support students to improve their English skills in a fun way with visuals, audio and reading. </a:t>
            </a:r>
          </a:p>
        </p:txBody>
      </p:sp>
    </p:spTree>
    <p:extLst>
      <p:ext uri="{BB962C8B-B14F-4D97-AF65-F5344CB8AC3E}">
        <p14:creationId xmlns:p14="http://schemas.microsoft.com/office/powerpoint/2010/main" val="10820373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
        <p:nvSpPr>
          <p:cNvPr id="6" name="Title 1">
            <a:extLst>
              <a:ext uri="{FF2B5EF4-FFF2-40B4-BE49-F238E27FC236}">
                <a16:creationId xmlns:a16="http://schemas.microsoft.com/office/drawing/2014/main" id="{9B134B37-D665-9E54-B167-4C44F9B7D0D6}"/>
              </a:ext>
            </a:extLst>
          </p:cNvPr>
          <p:cNvSpPr>
            <a:spLocks noGrp="1"/>
          </p:cNvSpPr>
          <p:nvPr>
            <p:ph type="title"/>
          </p:nvPr>
        </p:nvSpPr>
        <p:spPr>
          <a:xfrm>
            <a:off x="590934" y="278704"/>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Resources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pic>
        <p:nvPicPr>
          <p:cNvPr id="7" name="Picture 6" descr="A screenshot of a computer&#10;&#10;Description automatically generated">
            <a:extLst>
              <a:ext uri="{FF2B5EF4-FFF2-40B4-BE49-F238E27FC236}">
                <a16:creationId xmlns:a16="http://schemas.microsoft.com/office/drawing/2014/main" id="{DA5CA65C-98B8-52BB-4C21-0B11E55E35A0}"/>
              </a:ext>
            </a:extLst>
          </p:cNvPr>
          <p:cNvPicPr>
            <a:picLocks noChangeAspect="1"/>
          </p:cNvPicPr>
          <p:nvPr/>
        </p:nvPicPr>
        <p:blipFill rotWithShape="1">
          <a:blip r:embed="rId3">
            <a:extLst>
              <a:ext uri="{28A0092B-C50C-407E-A947-70E740481C1C}">
                <a14:useLocalDpi xmlns:a14="http://schemas.microsoft.com/office/drawing/2010/main" val="0"/>
              </a:ext>
            </a:extLst>
          </a:blip>
          <a:srcRect l="14077" t="29551" r="35615" b="10164"/>
          <a:stretch/>
        </p:blipFill>
        <p:spPr>
          <a:xfrm>
            <a:off x="4141220" y="178388"/>
            <a:ext cx="5775290" cy="3317061"/>
          </a:xfrm>
          <a:prstGeom prst="rect">
            <a:avLst/>
          </a:prstGeom>
        </p:spPr>
      </p:pic>
      <p:sp>
        <p:nvSpPr>
          <p:cNvPr id="12" name="TextBox 11">
            <a:extLst>
              <a:ext uri="{FF2B5EF4-FFF2-40B4-BE49-F238E27FC236}">
                <a16:creationId xmlns:a16="http://schemas.microsoft.com/office/drawing/2014/main" id="{82E5CFF3-3F1E-5BA4-22CF-9B70683A9070}"/>
              </a:ext>
            </a:extLst>
          </p:cNvPr>
          <p:cNvSpPr txBox="1"/>
          <p:nvPr/>
        </p:nvSpPr>
        <p:spPr>
          <a:xfrm>
            <a:off x="9736301" y="131321"/>
            <a:ext cx="2162605" cy="5862246"/>
          </a:xfrm>
          <a:prstGeom prst="rect">
            <a:avLst/>
          </a:prstGeom>
          <a:noFill/>
        </p:spPr>
        <p:txBody>
          <a:bodyPr wrap="square">
            <a:spAutoFit/>
          </a:bodyPr>
          <a:lstStyle/>
          <a:p>
            <a:pPr marL="285750" indent="-285750" algn="ctr">
              <a:lnSpc>
                <a:spcPct val="110000"/>
              </a:lnSpc>
              <a:spcAft>
                <a:spcPts val="800"/>
              </a:spcAft>
              <a:buFont typeface="Arial" panose="020B0604020202020204" pitchFamily="34" charset="0"/>
              <a:buChar char="•"/>
            </a:pPr>
            <a:r>
              <a:rPr lang="en-GB" kern="100" dirty="0">
                <a:effectLst/>
                <a:latin typeface="Bookman Old Style" panose="02050604050505020204" pitchFamily="18" charset="0"/>
                <a:ea typeface="Calibri" panose="020F0502020204030204" pitchFamily="34" charset="0"/>
                <a:cs typeface="Times New Roman" panose="02020603050405020304" pitchFamily="18" charset="0"/>
              </a:rPr>
              <a:t>Picture dictionaries: create a visual link between a new word and its meaning using images. This way, the new arrival can form associations between the word in their home language and the English word learnt with visual prompts.</a:t>
            </a:r>
            <a:endParaRPr lang="en-GB" dirty="0">
              <a:latin typeface="Bookman Old Style" panose="02050604050505020204" pitchFamily="18" charset="0"/>
            </a:endParaRPr>
          </a:p>
        </p:txBody>
      </p:sp>
      <p:pic>
        <p:nvPicPr>
          <p:cNvPr id="13" name="Picture 2" descr="ESL Welcome board - over 25 languages on school welcome bulletin board ...">
            <a:extLst>
              <a:ext uri="{FF2B5EF4-FFF2-40B4-BE49-F238E27FC236}">
                <a16:creationId xmlns:a16="http://schemas.microsoft.com/office/drawing/2014/main" id="{9B33E0A3-6C46-4F6B-4CAD-78972AEE6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5" r="-77" b="25939"/>
          <a:stretch/>
        </p:blipFill>
        <p:spPr bwMode="auto">
          <a:xfrm>
            <a:off x="4231324" y="3556240"/>
            <a:ext cx="5595082" cy="26849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FCF069E-F925-65A6-D885-01CDF7F1BA8D}"/>
              </a:ext>
            </a:extLst>
          </p:cNvPr>
          <p:cNvSpPr txBox="1"/>
          <p:nvPr/>
        </p:nvSpPr>
        <p:spPr>
          <a:xfrm>
            <a:off x="4062129" y="6301945"/>
            <a:ext cx="7600582" cy="377667"/>
          </a:xfrm>
          <a:prstGeom prst="rect">
            <a:avLst/>
          </a:prstGeom>
          <a:noFill/>
        </p:spPr>
        <p:txBody>
          <a:bodyPr wrap="square">
            <a:spAutoFit/>
          </a:bodyPr>
          <a:lstStyle/>
          <a:p>
            <a:pPr marL="285750" indent="-285750" algn="ctr">
              <a:lnSpc>
                <a:spcPct val="110000"/>
              </a:lnSpc>
              <a:spcAft>
                <a:spcPts val="800"/>
              </a:spcAft>
              <a:buFont typeface="Arial" panose="020B0604020202020204" pitchFamily="34" charset="0"/>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Displays with </a:t>
            </a:r>
            <a:r>
              <a:rPr lang="en-GB" kern="100" dirty="0">
                <a:latin typeface="Bookman Old Style" panose="02050604050505020204" pitchFamily="18" charset="0"/>
                <a:ea typeface="Calibri" panose="020F0502020204030204" pitchFamily="34" charset="0"/>
                <a:cs typeface="Times New Roman" panose="02020603050405020304" pitchFamily="18" charset="0"/>
              </a:rPr>
              <a:t>v</a:t>
            </a: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isuals and matching text in different languages</a:t>
            </a:r>
          </a:p>
        </p:txBody>
      </p:sp>
    </p:spTree>
    <p:extLst>
      <p:ext uri="{BB962C8B-B14F-4D97-AF65-F5344CB8AC3E}">
        <p14:creationId xmlns:p14="http://schemas.microsoft.com/office/powerpoint/2010/main" val="43304469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072" name="Rectangle 1071">
            <a:extLst>
              <a:ext uri="{FF2B5EF4-FFF2-40B4-BE49-F238E27FC236}">
                <a16:creationId xmlns:a16="http://schemas.microsoft.com/office/drawing/2014/main" id="{EF2EA607-B7AA-4ECF-B8E9-B0883AF5E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1072">
            <a:extLst>
              <a:ext uri="{FF2B5EF4-FFF2-40B4-BE49-F238E27FC236}">
                <a16:creationId xmlns:a16="http://schemas.microsoft.com/office/drawing/2014/main" id="{3571A55B-8C56-492F-B317-105830ECF9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0" y="1"/>
            <a:ext cx="4690532" cy="6858000"/>
          </a:xfrm>
          <a:prstGeom prst="rect">
            <a:avLst/>
          </a:prstGeom>
        </p:spPr>
      </p:pic>
      <p:sp>
        <p:nvSpPr>
          <p:cNvPr id="1074" name="Rectangle 1073">
            <a:extLst>
              <a:ext uri="{FF2B5EF4-FFF2-40B4-BE49-F238E27FC236}">
                <a16:creationId xmlns:a16="http://schemas.microsoft.com/office/drawing/2014/main" id="{494843BA-DEF9-406F-8134-09F810F0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326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8BDB94C7-0FB9-BF2B-670D-99C02EF3FA9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9094" y="3563231"/>
            <a:ext cx="3083477" cy="3092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computer&#10;&#10;Description automatically generated">
            <a:extLst>
              <a:ext uri="{FF2B5EF4-FFF2-40B4-BE49-F238E27FC236}">
                <a16:creationId xmlns:a16="http://schemas.microsoft.com/office/drawing/2014/main" id="{AF66B867-522A-A8FE-5FC1-BDC44E0BA745}"/>
              </a:ext>
            </a:extLst>
          </p:cNvPr>
          <p:cNvPicPr>
            <a:picLocks noChangeAspect="1"/>
          </p:cNvPicPr>
          <p:nvPr/>
        </p:nvPicPr>
        <p:blipFill rotWithShape="1">
          <a:blip r:embed="rId5">
            <a:extLst>
              <a:ext uri="{28A0092B-C50C-407E-A947-70E740481C1C}">
                <a14:useLocalDpi xmlns:a14="http://schemas.microsoft.com/office/drawing/2010/main" val="0"/>
              </a:ext>
            </a:extLst>
          </a:blip>
          <a:srcRect l="41128" t="18022" r="42357" b="40190"/>
          <a:stretch/>
        </p:blipFill>
        <p:spPr>
          <a:xfrm>
            <a:off x="796806" y="152052"/>
            <a:ext cx="2208052" cy="3142717"/>
          </a:xfrm>
          <a:prstGeom prst="rect">
            <a:avLst/>
          </a:prstGeom>
          <a:scene3d>
            <a:camera prst="orthographicFront"/>
            <a:lightRig rig="twoPt" dir="t">
              <a:rot lat="0" lon="0" rev="7200000"/>
            </a:lightRig>
          </a:scene3d>
          <a:sp3d>
            <a:bevelT w="25400" h="19050"/>
          </a:sp3d>
        </p:spPr>
      </p:pic>
      <p:sp>
        <p:nvSpPr>
          <p:cNvPr id="3" name="Content Placeholder 2">
            <a:extLst>
              <a:ext uri="{FF2B5EF4-FFF2-40B4-BE49-F238E27FC236}">
                <a16:creationId xmlns:a16="http://schemas.microsoft.com/office/drawing/2014/main" id="{D7463EDE-43CD-1D0F-F3B1-8CA20F905F54}"/>
              </a:ext>
            </a:extLst>
          </p:cNvPr>
          <p:cNvSpPr>
            <a:spLocks noGrp="1"/>
          </p:cNvSpPr>
          <p:nvPr>
            <p:ph idx="1"/>
          </p:nvPr>
        </p:nvSpPr>
        <p:spPr>
          <a:xfrm>
            <a:off x="4731451" y="967131"/>
            <a:ext cx="7309369" cy="5905924"/>
          </a:xfrm>
        </p:spPr>
        <p:txBody>
          <a:bodyPr>
            <a:normAutofit/>
          </a:bodyPr>
          <a:lstStyle/>
          <a:p>
            <a:pPr>
              <a:lnSpc>
                <a:spcPct val="110000"/>
              </a:lnSpc>
              <a:buClr>
                <a:srgbClr val="FFA203"/>
              </a:buClr>
            </a:pPr>
            <a:r>
              <a:rPr lang="en-GB" sz="1800" dirty="0">
                <a:effectLst/>
                <a:latin typeface="Bookman Old Style" panose="02050604050505020204" pitchFamily="18" charset="0"/>
              </a:rPr>
              <a:t>www.tesconnect.co.uk – Communication4All: resources to support inclusion for various needs and students. Includes a foreign languages section that has printable resources in various languages. See Image to the left for an example of days of the week in different languages which can be used as labels for a new arrival’s timetable initially. </a:t>
            </a:r>
          </a:p>
          <a:p>
            <a:pPr>
              <a:lnSpc>
                <a:spcPct val="110000"/>
              </a:lnSpc>
              <a:buClr>
                <a:srgbClr val="FFA203"/>
              </a:buClr>
            </a:pPr>
            <a:r>
              <a:rPr lang="en-GB" sz="1800" dirty="0" err="1">
                <a:effectLst/>
                <a:latin typeface="Bookman Old Style" panose="02050604050505020204" pitchFamily="18" charset="0"/>
              </a:rPr>
              <a:t>WordReference</a:t>
            </a:r>
            <a:r>
              <a:rPr lang="en-GB" sz="1800" dirty="0">
                <a:effectLst/>
                <a:latin typeface="Bookman Old Style" panose="02050604050505020204" pitchFamily="18" charset="0"/>
              </a:rPr>
              <a:t>: A free online dictionary with translation and dictionary resources in multiple languages. It’s useful for students to quickly look up words or phrases in both their native language and English.</a:t>
            </a:r>
          </a:p>
          <a:p>
            <a:pPr>
              <a:lnSpc>
                <a:spcPct val="110000"/>
              </a:lnSpc>
              <a:buClr>
                <a:srgbClr val="FFA203"/>
              </a:buClr>
            </a:pPr>
            <a:r>
              <a:rPr lang="en-GB" sz="1800" dirty="0">
                <a:effectLst/>
                <a:latin typeface="Bookman Old Style" panose="02050604050505020204" pitchFamily="18" charset="0"/>
              </a:rPr>
              <a:t>Social stories with visual supports that inform the new arrival about events of the school day or general topics. AI tools can be used to create the story in a different language and visuals can be added in (see example to the left of a social story in French). A social story maybe particularly helpful before the new arrival starts the school as pictures of the environment could be included </a:t>
            </a:r>
            <a:r>
              <a:rPr lang="en-GB" sz="1800" dirty="0" err="1">
                <a:effectLst/>
                <a:latin typeface="Bookman Old Style" panose="02050604050505020204" pitchFamily="18" charset="0"/>
              </a:rPr>
              <a:t>aswell</a:t>
            </a:r>
            <a:r>
              <a:rPr lang="en-GB" sz="1800" dirty="0">
                <a:effectLst/>
                <a:latin typeface="Bookman Old Style" panose="02050604050505020204" pitchFamily="18" charset="0"/>
              </a:rPr>
              <a:t> as key adults.</a:t>
            </a:r>
          </a:p>
          <a:p>
            <a:pPr marL="0" indent="0">
              <a:lnSpc>
                <a:spcPct val="110000"/>
              </a:lnSpc>
              <a:buClr>
                <a:srgbClr val="FFA203"/>
              </a:buClr>
              <a:buNone/>
            </a:pPr>
            <a:endParaRPr lang="en-GB" sz="1800" dirty="0">
              <a:effectLst/>
              <a:latin typeface="Bookman Old Style" panose="02050604050505020204" pitchFamily="18" charset="0"/>
            </a:endParaRPr>
          </a:p>
          <a:p>
            <a:pPr>
              <a:lnSpc>
                <a:spcPct val="110000"/>
              </a:lnSpc>
              <a:buClr>
                <a:srgbClr val="FFA203"/>
              </a:buClr>
            </a:pPr>
            <a:endParaRPr lang="en-GB" sz="1800" dirty="0">
              <a:effectLst/>
              <a:latin typeface="Bookman Old Style" panose="02050604050505020204" pitchFamily="18" charset="0"/>
            </a:endParaRPr>
          </a:p>
          <a:p>
            <a:pPr>
              <a:lnSpc>
                <a:spcPct val="110000"/>
              </a:lnSpc>
              <a:buClr>
                <a:srgbClr val="FFA203"/>
              </a:buClr>
            </a:pPr>
            <a:endParaRPr lang="en-GB" sz="1400" dirty="0">
              <a:effectLst/>
              <a:latin typeface="Bookman Old Style" panose="02050604050505020204" pitchFamily="18" charset="0"/>
            </a:endParaRPr>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5285993" y="15055"/>
            <a:ext cx="6310546" cy="906911"/>
          </a:xfrm>
        </p:spPr>
        <p:txBody>
          <a:bodyPr>
            <a:normAutofit/>
          </a:bodyPr>
          <a:lstStyle/>
          <a:p>
            <a:r>
              <a:rPr lang="en-GB" sz="2800" dirty="0"/>
              <a:t>Resources </a:t>
            </a:r>
          </a:p>
        </p:txBody>
      </p:sp>
      <p:cxnSp>
        <p:nvCxnSpPr>
          <p:cNvPr id="5" name="Straight Arrow Connector 4">
            <a:extLst>
              <a:ext uri="{FF2B5EF4-FFF2-40B4-BE49-F238E27FC236}">
                <a16:creationId xmlns:a16="http://schemas.microsoft.com/office/drawing/2014/main" id="{A85C0E51-C1AB-2936-B714-A5BE531E5322}"/>
              </a:ext>
            </a:extLst>
          </p:cNvPr>
          <p:cNvCxnSpPr>
            <a:cxnSpLocks/>
          </p:cNvCxnSpPr>
          <p:nvPr/>
        </p:nvCxnSpPr>
        <p:spPr>
          <a:xfrm flipH="1">
            <a:off x="3435829" y="2159876"/>
            <a:ext cx="147289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Straight Arrow Connector 18">
            <a:extLst>
              <a:ext uri="{FF2B5EF4-FFF2-40B4-BE49-F238E27FC236}">
                <a16:creationId xmlns:a16="http://schemas.microsoft.com/office/drawing/2014/main" id="{D39DB628-9347-AF2E-CE94-86A15570B9F1}"/>
              </a:ext>
            </a:extLst>
          </p:cNvPr>
          <p:cNvCxnSpPr>
            <a:cxnSpLocks/>
          </p:cNvCxnSpPr>
          <p:nvPr/>
        </p:nvCxnSpPr>
        <p:spPr>
          <a:xfrm flipH="1">
            <a:off x="3641834" y="5386551"/>
            <a:ext cx="1273627"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683589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AB76F39C-DC92-43A2-AFAC-DF33A3F0E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4819611" y="-162864"/>
            <a:ext cx="5021337" cy="1370392"/>
          </a:xfrm>
        </p:spPr>
        <p:txBody>
          <a:bodyPr>
            <a:normAutofit/>
          </a:bodyPr>
          <a:lstStyle/>
          <a:p>
            <a:pPr algn="l"/>
            <a:r>
              <a:rPr lang="en-GB" sz="2800" dirty="0"/>
              <a:t>Resources </a:t>
            </a:r>
          </a:p>
        </p:txBody>
      </p:sp>
      <p:pic>
        <p:nvPicPr>
          <p:cNvPr id="1031" name="Picture 7">
            <a:extLst>
              <a:ext uri="{FF2B5EF4-FFF2-40B4-BE49-F238E27FC236}">
                <a16:creationId xmlns:a16="http://schemas.microsoft.com/office/drawing/2014/main" id="{28591A8B-D09A-AF91-5EE8-011764F584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633" y="936533"/>
            <a:ext cx="2272665" cy="2240656"/>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Connector 1039">
            <a:extLst>
              <a:ext uri="{FF2B5EF4-FFF2-40B4-BE49-F238E27FC236}">
                <a16:creationId xmlns:a16="http://schemas.microsoft.com/office/drawing/2014/main" id="{3363686B-AF32-4328-B6C3-E72D34ACD4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3807" y="1154890"/>
            <a:ext cx="0" cy="2083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D13FAE74-ECE7-898D-135B-94F61A4AD76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01461" y="998071"/>
            <a:ext cx="2400703" cy="2240656"/>
          </a:xfrm>
          <a:prstGeom prst="rect">
            <a:avLst/>
          </a:prstGeom>
          <a:noFill/>
          <a:extLst>
            <a:ext uri="{909E8E84-426E-40DD-AFC4-6F175D3DCCD1}">
              <a14:hiddenFill xmlns:a14="http://schemas.microsoft.com/office/drawing/2010/main">
                <a:solidFill>
                  <a:srgbClr val="FFFFFF"/>
                </a:solidFill>
              </a14:hiddenFill>
            </a:ext>
          </a:extLst>
        </p:spPr>
      </p:pic>
      <p:cxnSp>
        <p:nvCxnSpPr>
          <p:cNvPr id="1042" name="Straight Connector 1041">
            <a:extLst>
              <a:ext uri="{FF2B5EF4-FFF2-40B4-BE49-F238E27FC236}">
                <a16:creationId xmlns:a16="http://schemas.microsoft.com/office/drawing/2014/main" id="{691F85C0-804E-4844-BC3E-93F90B124C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359" y="1154890"/>
            <a:ext cx="0" cy="2083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3" name="Picture 9">
            <a:extLst>
              <a:ext uri="{FF2B5EF4-FFF2-40B4-BE49-F238E27FC236}">
                <a16:creationId xmlns:a16="http://schemas.microsoft.com/office/drawing/2014/main" id="{2FBE1CCD-E995-5DA9-DCAF-DEB031EB797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37056" y="1038085"/>
            <a:ext cx="2400698" cy="2160628"/>
          </a:xfrm>
          <a:prstGeom prst="rect">
            <a:avLst/>
          </a:prstGeom>
          <a:noFill/>
          <a:extLst>
            <a:ext uri="{909E8E84-426E-40DD-AFC4-6F175D3DCCD1}">
              <a14:hiddenFill xmlns:a14="http://schemas.microsoft.com/office/drawing/2010/main">
                <a:solidFill>
                  <a:srgbClr val="FFFFFF"/>
                </a:solidFill>
              </a14:hiddenFill>
            </a:ext>
          </a:extLst>
        </p:spPr>
      </p:pic>
      <p:cxnSp>
        <p:nvCxnSpPr>
          <p:cNvPr id="1044" name="Straight Connector 1043">
            <a:extLst>
              <a:ext uri="{FF2B5EF4-FFF2-40B4-BE49-F238E27FC236}">
                <a16:creationId xmlns:a16="http://schemas.microsoft.com/office/drawing/2014/main" id="{1F0C2C33-BBB2-4D96-AF7F-D0F2B55A52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2911" y="1154890"/>
            <a:ext cx="0" cy="2083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hlinkClick r:id="rId6"/>
            <a:extLst>
              <a:ext uri="{FF2B5EF4-FFF2-40B4-BE49-F238E27FC236}">
                <a16:creationId xmlns:a16="http://schemas.microsoft.com/office/drawing/2014/main" id="{61F88C8E-552C-448C-87C3-B7676530765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292150" y="1002797"/>
            <a:ext cx="2560311" cy="21847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463EDE-43CD-1D0F-F3B1-8CA20F905F54}"/>
              </a:ext>
            </a:extLst>
          </p:cNvPr>
          <p:cNvSpPr>
            <a:spLocks noGrp="1"/>
          </p:cNvSpPr>
          <p:nvPr>
            <p:ph idx="1"/>
          </p:nvPr>
        </p:nvSpPr>
        <p:spPr>
          <a:xfrm>
            <a:off x="2610160" y="3288199"/>
            <a:ext cx="6926857" cy="3397252"/>
          </a:xfrm>
        </p:spPr>
        <p:txBody>
          <a:bodyPr anchor="ctr">
            <a:noAutofit/>
          </a:bodyPr>
          <a:lstStyle/>
          <a:p>
            <a:pPr marL="0" indent="0" algn="ctr">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Wellbeing Support:</a:t>
            </a:r>
          </a:p>
          <a:p>
            <a:pPr marL="342900" lvl="0" indent="-342900" algn="ctr">
              <a:lnSpc>
                <a:spcPct val="110000"/>
              </a:lnSpc>
              <a:spcAft>
                <a:spcPts val="800"/>
              </a:spcAft>
              <a:buSzPts val="1000"/>
              <a:buFont typeface="Symbol" panose="05050102010706020507" pitchFamily="18" charset="2"/>
              <a:buChar char=""/>
              <a:tabLst>
                <a:tab pos="457200" algn="l"/>
              </a:tabLs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Mindfulness Apps/websites: Calm, Headspace, Smiling Mind etc can introduce mindfulness exercises to help children manage any feelings of anxiety etc.</a:t>
            </a:r>
          </a:p>
          <a:p>
            <a:pPr marL="342900" lvl="0" indent="-342900" algn="ctr">
              <a:lnSpc>
                <a:spcPct val="110000"/>
              </a:lnSpc>
              <a:spcAft>
                <a:spcPts val="800"/>
              </a:spcAft>
              <a:buSzPts val="1000"/>
              <a:buFont typeface="Symbol" panose="05050102010706020507" pitchFamily="18" charset="2"/>
              <a:buChar char=""/>
              <a:tabLst>
                <a:tab pos="457200" algn="l"/>
              </a:tabLs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Accessible visual emotions/communication cards for both staff and children - another method of communication so children can point to a card to express their emotions easily. Another example is communication fans with basic needs</a:t>
            </a:r>
          </a:p>
        </p:txBody>
      </p:sp>
      <p:pic>
        <p:nvPicPr>
          <p:cNvPr id="1035" name="Picture 11" descr="My Feelings Cards and Emotions Flash Cards for Special Needs, Autism as ...">
            <a:extLst>
              <a:ext uri="{FF2B5EF4-FFF2-40B4-BE49-F238E27FC236}">
                <a16:creationId xmlns:a16="http://schemas.microsoft.com/office/drawing/2014/main" id="{10BE9D2B-5F8B-2A5E-D4FA-7342FF9D3E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8920" y="3429000"/>
            <a:ext cx="2383667" cy="24320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Emotions and Feelings Communication Cards on Lanyard With Sensory ...">
            <a:extLst>
              <a:ext uri="{FF2B5EF4-FFF2-40B4-BE49-F238E27FC236}">
                <a16:creationId xmlns:a16="http://schemas.microsoft.com/office/drawing/2014/main" id="{31D2CA3A-F94C-A343-86ED-08F7F38AFF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430" y="3489466"/>
            <a:ext cx="2396085" cy="243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45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F99FF037-F179-44F2-8110-A76AD8C7F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5099441" y="143836"/>
            <a:ext cx="6340084" cy="958459"/>
          </a:xfrm>
        </p:spPr>
        <p:txBody>
          <a:bodyPr>
            <a:normAutofit/>
          </a:bodyPr>
          <a:lstStyle/>
          <a:p>
            <a:r>
              <a:rPr lang="en-GB" sz="2800" dirty="0"/>
              <a:t>Resources </a:t>
            </a:r>
          </a:p>
        </p:txBody>
      </p:sp>
      <p:sp>
        <p:nvSpPr>
          <p:cNvPr id="2071" name="Rectangle 2070">
            <a:extLst>
              <a:ext uri="{FF2B5EF4-FFF2-40B4-BE49-F238E27FC236}">
                <a16:creationId xmlns:a16="http://schemas.microsoft.com/office/drawing/2014/main" id="{8D83E6CB-DF74-4884-A854-7F9B9A1B0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37433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6384A6A1-1D76-452D-B158-00B067BD1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340" y="804806"/>
            <a:ext cx="3625595"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 Amazing Bilingual Children’s Books - Philipp Winterberg">
            <a:extLst>
              <a:ext uri="{FF2B5EF4-FFF2-40B4-BE49-F238E27FC236}">
                <a16:creationId xmlns:a16="http://schemas.microsoft.com/office/drawing/2014/main" id="{812FD207-A1A8-B601-911F-B177173D4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609" r="4052" b="-3"/>
          <a:stretch/>
        </p:blipFill>
        <p:spPr bwMode="auto">
          <a:xfrm>
            <a:off x="947164" y="865835"/>
            <a:ext cx="3489770" cy="2731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ingual Books for Kids | Scholastic | Parents">
            <a:extLst>
              <a:ext uri="{FF2B5EF4-FFF2-40B4-BE49-F238E27FC236}">
                <a16:creationId xmlns:a16="http://schemas.microsoft.com/office/drawing/2014/main" id="{E93C4276-DABC-7100-8653-4988CAF0A6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5" b="4"/>
          <a:stretch/>
        </p:blipFill>
        <p:spPr bwMode="auto">
          <a:xfrm>
            <a:off x="947164" y="3429000"/>
            <a:ext cx="3353943" cy="25270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463EDE-43CD-1D0F-F3B1-8CA20F905F54}"/>
              </a:ext>
            </a:extLst>
          </p:cNvPr>
          <p:cNvSpPr>
            <a:spLocks noGrp="1"/>
          </p:cNvSpPr>
          <p:nvPr>
            <p:ph idx="1"/>
          </p:nvPr>
        </p:nvSpPr>
        <p:spPr>
          <a:xfrm>
            <a:off x="4720318" y="1069496"/>
            <a:ext cx="7247163" cy="6149843"/>
          </a:xfrm>
        </p:spPr>
        <p:txBody>
          <a:bodyPr>
            <a:noAutofit/>
          </a:bodyPr>
          <a:lstStyle/>
          <a:p>
            <a:pPr>
              <a:lnSpc>
                <a:spcPct val="110000"/>
              </a:lnSpc>
            </a:pPr>
            <a:r>
              <a:rPr lang="en-GB" sz="1800" dirty="0">
                <a:effectLst/>
                <a:latin typeface="Bookman Old Style" panose="02050604050505020204" pitchFamily="18" charset="0"/>
              </a:rPr>
              <a:t>Dual Language books/books in different languages, including audio books - once they are comfortable reading in their own language, transferrable skills can be used to support reading in English. </a:t>
            </a:r>
          </a:p>
          <a:p>
            <a:pPr>
              <a:lnSpc>
                <a:spcPct val="110000"/>
              </a:lnSpc>
            </a:pPr>
            <a:r>
              <a:rPr lang="en-GB" sz="1800" dirty="0">
                <a:effectLst/>
                <a:latin typeface="Bookman Old Style" panose="02050604050505020204" pitchFamily="18" charset="0"/>
              </a:rPr>
              <a:t>Smartboards and talking word programmes such as clicker 5 (can set up like colourful semantics)</a:t>
            </a:r>
          </a:p>
          <a:p>
            <a:pPr>
              <a:lnSpc>
                <a:spcPct val="110000"/>
              </a:lnSpc>
            </a:pPr>
            <a:r>
              <a:rPr lang="en-GB" sz="1800" dirty="0">
                <a:effectLst/>
                <a:latin typeface="Bookman Old Style" panose="02050604050505020204" pitchFamily="18" charset="0"/>
              </a:rPr>
              <a:t>Reading support: Use sequencing pictures to re-tell the story and describe what is happening in the pictures in the book. </a:t>
            </a:r>
          </a:p>
          <a:p>
            <a:pPr>
              <a:lnSpc>
                <a:spcPct val="110000"/>
              </a:lnSpc>
            </a:pPr>
            <a:r>
              <a:rPr lang="en-GB" sz="1800" dirty="0">
                <a:effectLst/>
                <a:latin typeface="Bookman Old Style" panose="02050604050505020204" pitchFamily="18" charset="0"/>
              </a:rPr>
              <a:t>The Bell foundation ‘The Great Ideas’ pages are a collection of different strategies that any teacher could use in their classrooms to support learners who use EAL. Link: </a:t>
            </a:r>
            <a:r>
              <a:rPr lang="en-GB" sz="1800" dirty="0">
                <a:effectLst/>
                <a:latin typeface="Bookman Old Style" panose="02050604050505020204" pitchFamily="18" charset="0"/>
                <a:hlinkClick r:id="rId6">
                  <a:extLst>
                    <a:ext uri="{A12FA001-AC4F-418D-AE19-62706E023703}">
                      <ahyp:hlinkClr xmlns:ahyp="http://schemas.microsoft.com/office/drawing/2018/hyperlinkcolor" val="tx"/>
                    </a:ext>
                  </a:extLst>
                </a:hlinkClick>
              </a:rPr>
              <a:t>EAL Strategies and Great Ideas - The Bell Foundation</a:t>
            </a:r>
            <a:endParaRPr lang="en-GB" sz="1800" dirty="0">
              <a:effectLst/>
              <a:latin typeface="Bookman Old Style" panose="02050604050505020204" pitchFamily="18" charset="0"/>
            </a:endParaRPr>
          </a:p>
          <a:p>
            <a:pPr>
              <a:lnSpc>
                <a:spcPct val="110000"/>
              </a:lnSpc>
            </a:pPr>
            <a:r>
              <a:rPr lang="en-GB" sz="1800" dirty="0">
                <a:effectLst/>
                <a:latin typeface="Bookman Old Style" panose="02050604050505020204" pitchFamily="18" charset="0"/>
              </a:rPr>
              <a:t>The Bell Foundation resource library: learning resources and worksheets specifically catered to EAL learners. Link: </a:t>
            </a:r>
            <a:r>
              <a:rPr lang="en-GB" sz="1800" dirty="0">
                <a:effectLst/>
                <a:latin typeface="Bookman Old Style" panose="02050604050505020204" pitchFamily="18" charset="0"/>
                <a:hlinkClick r:id="rId7">
                  <a:extLst>
                    <a:ext uri="{A12FA001-AC4F-418D-AE19-62706E023703}">
                      <ahyp:hlinkClr xmlns:ahyp="http://schemas.microsoft.com/office/drawing/2018/hyperlinkcolor" val="tx"/>
                    </a:ext>
                  </a:extLst>
                </a:hlinkClick>
              </a:rPr>
              <a:t>Learning resources Archives - The Bell Foundation</a:t>
            </a:r>
            <a:endParaRPr lang="en-GB" sz="1800" dirty="0">
              <a:effectLst/>
              <a:highlight>
                <a:srgbClr val="FFFF00"/>
              </a:highlight>
              <a:latin typeface="Bookman Old Style" panose="02050604050505020204" pitchFamily="18" charset="0"/>
            </a:endParaRPr>
          </a:p>
        </p:txBody>
      </p:sp>
    </p:spTree>
    <p:extLst>
      <p:ext uri="{BB962C8B-B14F-4D97-AF65-F5344CB8AC3E}">
        <p14:creationId xmlns:p14="http://schemas.microsoft.com/office/powerpoint/2010/main" val="15363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39F0B0F-1B64-A21A-6ABD-CC906D8DAEC1}"/>
              </a:ext>
            </a:extLst>
          </p:cNvPr>
          <p:cNvSpPr>
            <a:spLocks noGrp="1"/>
          </p:cNvSpPr>
          <p:nvPr>
            <p:ph type="title"/>
          </p:nvPr>
        </p:nvSpPr>
        <p:spPr>
          <a:xfrm>
            <a:off x="590934" y="230790"/>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F05657-9C40-8E54-0657-779B1C6592BF}"/>
              </a:ext>
            </a:extLst>
          </p:cNvPr>
          <p:cNvSpPr>
            <a:spLocks noGrp="1"/>
          </p:cNvSpPr>
          <p:nvPr>
            <p:ph idx="1"/>
          </p:nvPr>
        </p:nvSpPr>
        <p:spPr>
          <a:xfrm>
            <a:off x="4141221" y="230790"/>
            <a:ext cx="8050779" cy="6903260"/>
          </a:xfrm>
          <a:noFill/>
        </p:spPr>
        <p:txBody>
          <a:bodyPr anchor="ctr">
            <a:noAutofit/>
          </a:bodyPr>
          <a:lstStyle/>
          <a:p>
            <a:pPr marL="0" indent="0">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A Welcoming Environment that supports belonging:</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Organize a welcome event with a dedicated induction program, introducing the school, its culture, staff, and everyday routines (even details like fire alarms or assembly days etc)</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Create a ‘welcome desk’ or a designated key adult that new arrivals can approach with any concerns, whether academic, social, or personal.</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Create busy folders: Promote independence and reduce the anxiety that a newly arrived child may feel during unstructured time by giving them a bank of purposeful tasks/activities they can pick up and do. This is especially useful for promoting independence when they aren’t sure what to do and rely on adult guidance.  </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Nurture based morning check in sessions and calm corners in classrooms where possible - somewhere they can go to when it gets too much (Well-being check ins consistently throughout the day </a:t>
            </a:r>
            <a:r>
              <a:rPr lang="en-GB" sz="1800" kern="100" dirty="0" err="1">
                <a:effectLst/>
                <a:latin typeface="Bookman Old Style" panose="02050604050505020204" pitchFamily="18" charset="0"/>
                <a:ea typeface="Calibri" panose="020F0502020204030204" pitchFamily="34" charset="0"/>
                <a:cs typeface="Times New Roman" panose="02020603050405020304" pitchFamily="18" charset="0"/>
              </a:rPr>
              <a:t>aswell</a:t>
            </a: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a:t>
            </a:r>
          </a:p>
          <a:p>
            <a:pPr>
              <a:lnSpc>
                <a:spcPct val="110000"/>
              </a:lnSpc>
              <a:spcAft>
                <a:spcPts val="800"/>
              </a:spcAft>
            </a:pPr>
            <a:endParaRPr lang="en-GB" sz="1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Tree>
    <p:extLst>
      <p:ext uri="{BB962C8B-B14F-4D97-AF65-F5344CB8AC3E}">
        <p14:creationId xmlns:p14="http://schemas.microsoft.com/office/powerpoint/2010/main" val="125977156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EF2EA607-B7AA-4ECF-B8E9-B0883AF5E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9" name="Picture 4108">
            <a:extLst>
              <a:ext uri="{FF2B5EF4-FFF2-40B4-BE49-F238E27FC236}">
                <a16:creationId xmlns:a16="http://schemas.microsoft.com/office/drawing/2014/main" id="{3571A55B-8C56-492F-B317-105830ECF9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0" y="1"/>
            <a:ext cx="4690532" cy="6858000"/>
          </a:xfrm>
          <a:prstGeom prst="rect">
            <a:avLst/>
          </a:prstGeom>
        </p:spPr>
      </p:pic>
      <p:sp>
        <p:nvSpPr>
          <p:cNvPr id="4111" name="Rectangle 4110">
            <a:extLst>
              <a:ext uri="{FF2B5EF4-FFF2-40B4-BE49-F238E27FC236}">
                <a16:creationId xmlns:a16="http://schemas.microsoft.com/office/drawing/2014/main" id="{494843BA-DEF9-406F-8134-09F810F0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326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Translanguaging - The Bell Foundation">
            <a:extLst>
              <a:ext uri="{FF2B5EF4-FFF2-40B4-BE49-F238E27FC236}">
                <a16:creationId xmlns:a16="http://schemas.microsoft.com/office/drawing/2014/main" id="{2C622FCB-B7F2-7DD1-7486-643CB8130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82" t="21366" r="28433" b="23249"/>
          <a:stretch/>
        </p:blipFill>
        <p:spPr bwMode="auto">
          <a:xfrm>
            <a:off x="816859" y="402369"/>
            <a:ext cx="2879546" cy="17716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AL Assessment Framework | Nassea">
            <a:extLst>
              <a:ext uri="{FF2B5EF4-FFF2-40B4-BE49-F238E27FC236}">
                <a16:creationId xmlns:a16="http://schemas.microsoft.com/office/drawing/2014/main" id="{0407301B-6620-6F69-82C6-21E6956F75A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20885" y="2434069"/>
            <a:ext cx="1795281" cy="26795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assea">
            <a:extLst>
              <a:ext uri="{FF2B5EF4-FFF2-40B4-BE49-F238E27FC236}">
                <a16:creationId xmlns:a16="http://schemas.microsoft.com/office/drawing/2014/main" id="{DEF69C32-66D1-117A-5745-35AEA9562AC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188" y="5680645"/>
            <a:ext cx="4462076" cy="10745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463EDE-43CD-1D0F-F3B1-8CA20F905F54}"/>
              </a:ext>
            </a:extLst>
          </p:cNvPr>
          <p:cNvSpPr>
            <a:spLocks noGrp="1"/>
          </p:cNvSpPr>
          <p:nvPr>
            <p:ph idx="1"/>
          </p:nvPr>
        </p:nvSpPr>
        <p:spPr>
          <a:xfrm>
            <a:off x="4903618" y="1288179"/>
            <a:ext cx="6898028" cy="4786546"/>
          </a:xfrm>
        </p:spPr>
        <p:txBody>
          <a:bodyPr>
            <a:noAutofit/>
          </a:bodyPr>
          <a:lstStyle/>
          <a:p>
            <a:pPr marL="0" indent="0">
              <a:lnSpc>
                <a:spcPct val="110000"/>
              </a:lnSpc>
              <a:buClr>
                <a:srgbClr val="ABF14E"/>
              </a:buClr>
              <a:buNone/>
            </a:pPr>
            <a:r>
              <a:rPr lang="en-GB" sz="1800" b="1" dirty="0">
                <a:effectLst/>
                <a:latin typeface="Bookman Old Style" panose="02050604050505020204" pitchFamily="18" charset="0"/>
              </a:rPr>
              <a:t>Assessment frameworks: </a:t>
            </a:r>
          </a:p>
          <a:p>
            <a:pPr>
              <a:lnSpc>
                <a:spcPct val="110000"/>
              </a:lnSpc>
              <a:buClr>
                <a:srgbClr val="ABF14E"/>
              </a:buClr>
            </a:pPr>
            <a:r>
              <a:rPr lang="en-GB" sz="1800" dirty="0">
                <a:effectLst/>
                <a:latin typeface="Bookman Old Style" panose="02050604050505020204" pitchFamily="18" charset="0"/>
              </a:rPr>
              <a:t>NASSEA EAL assessment framework: a cross-curricular tool focusing on observing, sampling and documenting the ways bilingual pupils start to use English as a tool for learning in school. It describes the development of communicative behaviour in class and language for learning through listening, speaking, reading and writing. It covers Early years and Key stages 1-4. This can be used to gather initial baseline information of the language proficiency of a pupil and assess the new arrival in the early stages of them acquiring English as an additional language as this is when formal testing isn’t particularly helpful. This also includes guidance as to when formal assessment in line with their peer group is/isn’t appropriate. </a:t>
            </a:r>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5197359" y="-8022"/>
            <a:ext cx="6310546" cy="1296202"/>
          </a:xfrm>
        </p:spPr>
        <p:txBody>
          <a:bodyPr>
            <a:normAutofit/>
          </a:bodyPr>
          <a:lstStyle/>
          <a:p>
            <a:r>
              <a:rPr lang="en-GB" sz="2800" dirty="0"/>
              <a:t>Resources </a:t>
            </a:r>
          </a:p>
        </p:txBody>
      </p:sp>
    </p:spTree>
    <p:extLst>
      <p:ext uri="{BB962C8B-B14F-4D97-AF65-F5344CB8AC3E}">
        <p14:creationId xmlns:p14="http://schemas.microsoft.com/office/powerpoint/2010/main" val="2805486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EF2EA607-B7AA-4ECF-B8E9-B0883AF5E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9" name="Picture 4108">
            <a:extLst>
              <a:ext uri="{FF2B5EF4-FFF2-40B4-BE49-F238E27FC236}">
                <a16:creationId xmlns:a16="http://schemas.microsoft.com/office/drawing/2014/main" id="{3571A55B-8C56-492F-B317-105830ECF9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0" y="1"/>
            <a:ext cx="4690532" cy="6858000"/>
          </a:xfrm>
          <a:prstGeom prst="rect">
            <a:avLst/>
          </a:prstGeom>
        </p:spPr>
      </p:pic>
      <p:sp>
        <p:nvSpPr>
          <p:cNvPr id="4111" name="Rectangle 4110">
            <a:extLst>
              <a:ext uri="{FF2B5EF4-FFF2-40B4-BE49-F238E27FC236}">
                <a16:creationId xmlns:a16="http://schemas.microsoft.com/office/drawing/2014/main" id="{494843BA-DEF9-406F-8134-09F810F0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326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Translanguaging - The Bell Foundation">
            <a:extLst>
              <a:ext uri="{FF2B5EF4-FFF2-40B4-BE49-F238E27FC236}">
                <a16:creationId xmlns:a16="http://schemas.microsoft.com/office/drawing/2014/main" id="{2C622FCB-B7F2-7DD1-7486-643CB8130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82" t="21366" r="28433" b="23249"/>
          <a:stretch/>
        </p:blipFill>
        <p:spPr bwMode="auto">
          <a:xfrm>
            <a:off x="816859" y="402369"/>
            <a:ext cx="2879546" cy="17716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AL Assessment Framework | Nassea">
            <a:extLst>
              <a:ext uri="{FF2B5EF4-FFF2-40B4-BE49-F238E27FC236}">
                <a16:creationId xmlns:a16="http://schemas.microsoft.com/office/drawing/2014/main" id="{0407301B-6620-6F69-82C6-21E6956F75A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21210" y="2448310"/>
            <a:ext cx="1745434" cy="26051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assea">
            <a:extLst>
              <a:ext uri="{FF2B5EF4-FFF2-40B4-BE49-F238E27FC236}">
                <a16:creationId xmlns:a16="http://schemas.microsoft.com/office/drawing/2014/main" id="{DEF69C32-66D1-117A-5745-35AEA9562AC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188" y="5680645"/>
            <a:ext cx="4462076" cy="10745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463EDE-43CD-1D0F-F3B1-8CA20F905F54}"/>
              </a:ext>
            </a:extLst>
          </p:cNvPr>
          <p:cNvSpPr>
            <a:spLocks noGrp="1"/>
          </p:cNvSpPr>
          <p:nvPr>
            <p:ph idx="1"/>
          </p:nvPr>
        </p:nvSpPr>
        <p:spPr>
          <a:xfrm>
            <a:off x="5454488" y="1035727"/>
            <a:ext cx="6053417" cy="4786546"/>
          </a:xfrm>
        </p:spPr>
        <p:txBody>
          <a:bodyPr>
            <a:noAutofit/>
          </a:bodyPr>
          <a:lstStyle/>
          <a:p>
            <a:pPr marL="0" indent="0">
              <a:lnSpc>
                <a:spcPct val="110000"/>
              </a:lnSpc>
              <a:buClr>
                <a:srgbClr val="ABF14E"/>
              </a:buClr>
              <a:buNone/>
            </a:pPr>
            <a:r>
              <a:rPr lang="en-GB" sz="1800" b="1" dirty="0">
                <a:effectLst/>
                <a:latin typeface="Bookman Old Style" panose="02050604050505020204" pitchFamily="18" charset="0"/>
              </a:rPr>
              <a:t>Assessment frameworks: </a:t>
            </a:r>
          </a:p>
          <a:p>
            <a:pPr>
              <a:lnSpc>
                <a:spcPct val="110000"/>
              </a:lnSpc>
            </a:pPr>
            <a:r>
              <a:rPr lang="en-GB" sz="1800" dirty="0">
                <a:effectLst/>
                <a:latin typeface="Bookman Old Style" panose="02050604050505020204" pitchFamily="18" charset="0"/>
              </a:rPr>
              <a:t>The Bell Foundation’s assessment tools can be used to gather data to support the teaching and learning of learners who use EAL and to enable teachers to generate targets to guide progress. Through this on-going cycle of formative assessment, leading to individual target-setting and tailored support. There are assessment frameworks for EYFS, Primary and Secondary ages:</a:t>
            </a:r>
          </a:p>
          <a:p>
            <a:pPr>
              <a:lnSpc>
                <a:spcPct val="110000"/>
              </a:lnSpc>
            </a:pPr>
            <a:r>
              <a:rPr lang="en-GB" sz="1800" dirty="0">
                <a:effectLst/>
                <a:latin typeface="Bookman Old Style" panose="02050604050505020204" pitchFamily="18" charset="0"/>
                <a:hlinkClick r:id="rId7">
                  <a:extLst>
                    <a:ext uri="{A12FA001-AC4F-418D-AE19-62706E023703}">
                      <ahyp:hlinkClr xmlns:ahyp="http://schemas.microsoft.com/office/drawing/2018/hyperlinkcolor" val="tx"/>
                    </a:ext>
                  </a:extLst>
                </a:hlinkClick>
              </a:rPr>
              <a:t>Link: EAL Assessment Framework – Primary - The Bell Foundation</a:t>
            </a:r>
            <a:endParaRPr lang="en-GB" sz="1800" dirty="0">
              <a:effectLst/>
              <a:highlight>
                <a:srgbClr val="FFFF00"/>
              </a:highlight>
              <a:latin typeface="Bookman Old Style" panose="02050604050505020204" pitchFamily="18" charset="0"/>
            </a:endParaRPr>
          </a:p>
          <a:p>
            <a:pPr>
              <a:lnSpc>
                <a:spcPct val="110000"/>
              </a:lnSpc>
            </a:pPr>
            <a:r>
              <a:rPr lang="en-GB" sz="1800" dirty="0">
                <a:effectLst/>
                <a:latin typeface="Bookman Old Style" panose="02050604050505020204" pitchFamily="18" charset="0"/>
                <a:hlinkClick r:id="rId8">
                  <a:extLst>
                    <a:ext uri="{A12FA001-AC4F-418D-AE19-62706E023703}">
                      <ahyp:hlinkClr xmlns:ahyp="http://schemas.microsoft.com/office/drawing/2018/hyperlinkcolor" val="tx"/>
                    </a:ext>
                  </a:extLst>
                </a:hlinkClick>
              </a:rPr>
              <a:t>Link: EAL Assessment Framework – EYFS - The Bell Foundation</a:t>
            </a:r>
            <a:endParaRPr lang="en-GB" sz="1800" dirty="0">
              <a:effectLst/>
              <a:highlight>
                <a:srgbClr val="FFFF00"/>
              </a:highlight>
              <a:latin typeface="Bookman Old Style" panose="02050604050505020204" pitchFamily="18" charset="0"/>
            </a:endParaRPr>
          </a:p>
          <a:p>
            <a:pPr>
              <a:lnSpc>
                <a:spcPct val="110000"/>
              </a:lnSpc>
            </a:pPr>
            <a:r>
              <a:rPr lang="en-GB" sz="1800" dirty="0">
                <a:effectLst/>
                <a:latin typeface="Bookman Old Style" panose="02050604050505020204" pitchFamily="18" charset="0"/>
                <a:hlinkClick r:id="rId9">
                  <a:extLst>
                    <a:ext uri="{A12FA001-AC4F-418D-AE19-62706E023703}">
                      <ahyp:hlinkClr xmlns:ahyp="http://schemas.microsoft.com/office/drawing/2018/hyperlinkcolor" val="tx"/>
                    </a:ext>
                  </a:extLst>
                </a:hlinkClick>
              </a:rPr>
              <a:t>Link: EAL Assessment Framework – Secondary - The Bell Foundation</a:t>
            </a:r>
            <a:endParaRPr lang="en-GB" sz="1800" dirty="0">
              <a:effectLst/>
              <a:latin typeface="Bookman Old Style" panose="02050604050505020204" pitchFamily="18" charset="0"/>
            </a:endParaRPr>
          </a:p>
        </p:txBody>
      </p:sp>
      <p:sp>
        <p:nvSpPr>
          <p:cNvPr id="2" name="Title 1">
            <a:extLst>
              <a:ext uri="{FF2B5EF4-FFF2-40B4-BE49-F238E27FC236}">
                <a16:creationId xmlns:a16="http://schemas.microsoft.com/office/drawing/2014/main" id="{2511E14E-3D4E-6B70-9D53-4720F797AB2B}"/>
              </a:ext>
            </a:extLst>
          </p:cNvPr>
          <p:cNvSpPr>
            <a:spLocks noGrp="1"/>
          </p:cNvSpPr>
          <p:nvPr>
            <p:ph type="title"/>
          </p:nvPr>
        </p:nvSpPr>
        <p:spPr>
          <a:xfrm>
            <a:off x="5197359" y="-8022"/>
            <a:ext cx="6310546" cy="1296202"/>
          </a:xfrm>
        </p:spPr>
        <p:txBody>
          <a:bodyPr>
            <a:normAutofit/>
          </a:bodyPr>
          <a:lstStyle/>
          <a:p>
            <a:r>
              <a:rPr lang="en-GB" sz="2800" dirty="0"/>
              <a:t>Resources </a:t>
            </a:r>
          </a:p>
        </p:txBody>
      </p:sp>
    </p:spTree>
    <p:extLst>
      <p:ext uri="{BB962C8B-B14F-4D97-AF65-F5344CB8AC3E}">
        <p14:creationId xmlns:p14="http://schemas.microsoft.com/office/powerpoint/2010/main" val="2010686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2283-5EDD-C9A1-4824-A3C1C6348842}"/>
              </a:ext>
            </a:extLst>
          </p:cNvPr>
          <p:cNvSpPr>
            <a:spLocks noGrp="1"/>
          </p:cNvSpPr>
          <p:nvPr>
            <p:ph type="title"/>
          </p:nvPr>
        </p:nvSpPr>
        <p:spPr>
          <a:xfrm>
            <a:off x="4927472" y="609600"/>
            <a:ext cx="6340084" cy="1326321"/>
          </a:xfrm>
        </p:spPr>
        <p:txBody>
          <a:bodyPr vert="horz" lIns="91440" tIns="45720" rIns="91440" bIns="45720" rtlCol="0" anchor="ctr">
            <a:normAutofit/>
          </a:bodyPr>
          <a:lstStyle/>
          <a:p>
            <a:r>
              <a:rPr lang="en-US" sz="2800" dirty="0"/>
              <a:t>Using Technology</a:t>
            </a:r>
          </a:p>
        </p:txBody>
      </p:sp>
      <p:sp>
        <p:nvSpPr>
          <p:cNvPr id="19" name="Rectangle 18">
            <a:extLst>
              <a:ext uri="{FF2B5EF4-FFF2-40B4-BE49-F238E27FC236}">
                <a16:creationId xmlns:a16="http://schemas.microsoft.com/office/drawing/2014/main" id="{9D374119-2129-4781-ACAB-9C3618BD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37433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49B4B0-3C14-40B1-82E0-072A4678F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340" y="804806"/>
            <a:ext cx="3625595"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01DF3BBB-5E58-2BFF-31B5-37A59091F84B}"/>
              </a:ext>
            </a:extLst>
          </p:cNvPr>
          <p:cNvGraphicFramePr>
            <a:graphicFrameLocks noGrp="1"/>
          </p:cNvGraphicFramePr>
          <p:nvPr>
            <p:ph idx="1"/>
            <p:extLst>
              <p:ext uri="{D42A27DB-BD31-4B8C-83A1-F6EECF244321}">
                <p14:modId xmlns:p14="http://schemas.microsoft.com/office/powerpoint/2010/main" val="2472453019"/>
              </p:ext>
            </p:extLst>
          </p:nvPr>
        </p:nvGraphicFramePr>
        <p:xfrm>
          <a:off x="4927471" y="2096064"/>
          <a:ext cx="6340085" cy="369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Internet outline">
            <a:extLst>
              <a:ext uri="{FF2B5EF4-FFF2-40B4-BE49-F238E27FC236}">
                <a16:creationId xmlns:a16="http://schemas.microsoft.com/office/drawing/2014/main" id="{C46DD88A-9CB3-C5C0-9F1E-E514187479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0198" y="2096064"/>
            <a:ext cx="3067878" cy="3067878"/>
          </a:xfrm>
          <a:prstGeom prst="rect">
            <a:avLst/>
          </a:prstGeom>
        </p:spPr>
      </p:pic>
    </p:spTree>
    <p:extLst>
      <p:ext uri="{BB962C8B-B14F-4D97-AF65-F5344CB8AC3E}">
        <p14:creationId xmlns:p14="http://schemas.microsoft.com/office/powerpoint/2010/main" val="2362631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589EB5D-10DD-4B27-AAEF-649487C08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01CD5-D41F-E1F9-09D3-494A4E419CCB}"/>
              </a:ext>
            </a:extLst>
          </p:cNvPr>
          <p:cNvSpPr>
            <a:spLocks noGrp="1"/>
          </p:cNvSpPr>
          <p:nvPr>
            <p:ph type="title"/>
          </p:nvPr>
        </p:nvSpPr>
        <p:spPr>
          <a:xfrm>
            <a:off x="1953645" y="0"/>
            <a:ext cx="4628588" cy="1326321"/>
          </a:xfrm>
        </p:spPr>
        <p:txBody>
          <a:bodyPr vert="horz" lIns="91440" tIns="45720" rIns="91440" bIns="45720" rtlCol="0" anchor="ctr">
            <a:normAutofit/>
          </a:bodyPr>
          <a:lstStyle/>
          <a:p>
            <a:pPr algn="l"/>
            <a:r>
              <a:rPr lang="en-US" sz="2800" dirty="0"/>
              <a:t>Quizlet</a:t>
            </a:r>
          </a:p>
        </p:txBody>
      </p:sp>
      <p:sp>
        <p:nvSpPr>
          <p:cNvPr id="6" name="TextBox 5">
            <a:extLst>
              <a:ext uri="{FF2B5EF4-FFF2-40B4-BE49-F238E27FC236}">
                <a16:creationId xmlns:a16="http://schemas.microsoft.com/office/drawing/2014/main" id="{509D8983-B585-1F5E-6BB3-9240A63C3398}"/>
              </a:ext>
            </a:extLst>
          </p:cNvPr>
          <p:cNvSpPr txBox="1"/>
          <p:nvPr/>
        </p:nvSpPr>
        <p:spPr>
          <a:xfrm>
            <a:off x="368933" y="1133203"/>
            <a:ext cx="5471858" cy="5258900"/>
          </a:xfrm>
          <a:prstGeom prst="rect">
            <a:avLst/>
          </a:prstGeom>
        </p:spPr>
        <p:txBody>
          <a:bodyPr vert="horz" lIns="91440" tIns="45720" rIns="91440" bIns="45720" rtlCol="0">
            <a:noAutofit/>
          </a:bodyPr>
          <a:lstStyle/>
          <a:p>
            <a:pPr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latin typeface="Bookman Old Style" panose="02050604050505020204" pitchFamily="18" charset="0"/>
              </a:rPr>
              <a:t>Allows you to create and share flashcards with visuals (and translations where needed).  This is helpful for reinforcing key academic vocabulary and can even be used to pre-teach key vocabulary words. There are options to hear the words in different languages. See example of the flashcards defining words in English and Chinese (visuals can be added)</a:t>
            </a:r>
          </a:p>
          <a:p>
            <a:pPr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latin typeface="Bookman Old Style" panose="02050604050505020204" pitchFamily="18" charset="0"/>
              </a:rPr>
              <a:t>The flashcards are dual sided with audio in each language, </a:t>
            </a:r>
            <a:r>
              <a:rPr lang="en-US" dirty="0" err="1">
                <a:effectLst>
                  <a:outerShdw blurRad="50800" dist="38100" dir="2700000" algn="tl" rotWithShape="0">
                    <a:srgbClr val="000000">
                      <a:alpha val="48000"/>
                    </a:srgbClr>
                  </a:outerShdw>
                </a:effectLst>
                <a:latin typeface="Bookman Old Style" panose="02050604050505020204" pitchFamily="18" charset="0"/>
              </a:rPr>
              <a:t>aswell</a:t>
            </a:r>
            <a:r>
              <a:rPr lang="en-US" dirty="0">
                <a:effectLst>
                  <a:outerShdw blurRad="50800" dist="38100" dir="2700000" algn="tl" rotWithShape="0">
                    <a:srgbClr val="000000">
                      <a:alpha val="48000"/>
                    </a:srgbClr>
                  </a:outerShdw>
                </a:effectLst>
                <a:latin typeface="Bookman Old Style" panose="02050604050505020204" pitchFamily="18" charset="0"/>
              </a:rPr>
              <a:t> as a mini quiz at the end on the words. </a:t>
            </a:r>
          </a:p>
          <a:p>
            <a:pPr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latin typeface="Bookman Old Style" panose="02050604050505020204" pitchFamily="18" charset="0"/>
              </a:rPr>
              <a:t>DISCLAIMER: translations beyond single words may need to be cross referenced via a translation resource to ensure accuracy</a:t>
            </a:r>
          </a:p>
          <a:p>
            <a:pPr defTabSz="914400">
              <a:lnSpc>
                <a:spcPct val="110000"/>
              </a:lnSpc>
              <a:spcAft>
                <a:spcPts val="600"/>
              </a:spcAft>
            </a:pPr>
            <a:r>
              <a:rPr lang="en-GB" dirty="0">
                <a:latin typeface="Bookman Old Style" panose="02050604050505020204" pitchFamily="18" charset="0"/>
              </a:rPr>
              <a:t>Video Tutorial Link: </a:t>
            </a:r>
            <a:r>
              <a:rPr lang="en-US" dirty="0">
                <a:effectLst>
                  <a:outerShdw blurRad="50800" dist="38100" dir="2700000" algn="tl" rotWithShape="0">
                    <a:srgbClr val="000000">
                      <a:alpha val="48000"/>
                    </a:srgbClr>
                  </a:outerShdw>
                </a:effectLst>
                <a:latin typeface="Bookman Old Style" panose="02050604050505020204" pitchFamily="18" charset="0"/>
                <a:hlinkClick r:id="rId4"/>
              </a:rPr>
              <a:t>https://youtu.be/-gY044L4IrY?si=X7A-gvFBYq4XK0fh&amp;t=176</a:t>
            </a:r>
            <a:endParaRPr lang="en-US" dirty="0">
              <a:effectLst>
                <a:outerShdw blurRad="50800" dist="38100" dir="2700000" algn="tl" rotWithShape="0">
                  <a:srgbClr val="000000">
                    <a:alpha val="48000"/>
                  </a:srgbClr>
                </a:outerShdw>
              </a:effectLst>
              <a:latin typeface="Bookman Old Style" panose="02050604050505020204" pitchFamily="18" charset="0"/>
            </a:endParaRPr>
          </a:p>
          <a:p>
            <a:pPr defTabSz="914400">
              <a:lnSpc>
                <a:spcPct val="110000"/>
              </a:lnSpc>
              <a:spcAft>
                <a:spcPts val="600"/>
              </a:spcAft>
            </a:pPr>
            <a:endParaRPr lang="en-US" dirty="0">
              <a:effectLst>
                <a:outerShdw blurRad="50800" dist="38100" dir="2700000" algn="tl" rotWithShape="0">
                  <a:srgbClr val="000000">
                    <a:alpha val="48000"/>
                  </a:srgbClr>
                </a:outerShdw>
              </a:effectLst>
              <a:latin typeface="Bookman Old Style" panose="02050604050505020204" pitchFamily="18" charset="0"/>
            </a:endParaRPr>
          </a:p>
        </p:txBody>
      </p:sp>
      <p:sp>
        <p:nvSpPr>
          <p:cNvPr id="49" name="Rectangle 48">
            <a:extLst>
              <a:ext uri="{FF2B5EF4-FFF2-40B4-BE49-F238E27FC236}">
                <a16:creationId xmlns:a16="http://schemas.microsoft.com/office/drawing/2014/main" id="{2D1C56A8-C72F-4968-B026-854881537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239" y="0"/>
            <a:ext cx="614576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phone&#10;&#10;Description automatically generated">
            <a:extLst>
              <a:ext uri="{FF2B5EF4-FFF2-40B4-BE49-F238E27FC236}">
                <a16:creationId xmlns:a16="http://schemas.microsoft.com/office/drawing/2014/main" id="{0AF56BFF-9634-CBF8-0AB6-340869968333}"/>
              </a:ext>
            </a:extLst>
          </p:cNvPr>
          <p:cNvPicPr>
            <a:picLocks noChangeAspect="1"/>
          </p:cNvPicPr>
          <p:nvPr/>
        </p:nvPicPr>
        <p:blipFill rotWithShape="1">
          <a:blip r:embed="rId5">
            <a:extLst>
              <a:ext uri="{28A0092B-C50C-407E-A947-70E740481C1C}">
                <a14:useLocalDpi xmlns:a14="http://schemas.microsoft.com/office/drawing/2010/main" val="0"/>
              </a:ext>
            </a:extLst>
          </a:blip>
          <a:srcRect t="30623" b="21898"/>
          <a:stretch/>
        </p:blipFill>
        <p:spPr>
          <a:xfrm>
            <a:off x="6249005" y="322586"/>
            <a:ext cx="2692482" cy="2764029"/>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621B9579-9D34-F142-2C1D-162167EFE229}"/>
              </a:ext>
            </a:extLst>
          </p:cNvPr>
          <p:cNvPicPr>
            <a:picLocks noChangeAspect="1"/>
          </p:cNvPicPr>
          <p:nvPr/>
        </p:nvPicPr>
        <p:blipFill rotWithShape="1">
          <a:blip r:embed="rId6">
            <a:extLst>
              <a:ext uri="{28A0092B-C50C-407E-A947-70E740481C1C}">
                <a14:useLocalDpi xmlns:a14="http://schemas.microsoft.com/office/drawing/2010/main" val="0"/>
              </a:ext>
            </a:extLst>
          </a:blip>
          <a:srcRect t="29866" b="22365"/>
          <a:stretch/>
        </p:blipFill>
        <p:spPr>
          <a:xfrm>
            <a:off x="9146935" y="315471"/>
            <a:ext cx="2676132" cy="2764029"/>
          </a:xfrm>
          <a:prstGeom prst="rect">
            <a:avLst/>
          </a:prstGeom>
        </p:spPr>
      </p:pic>
      <p:pic>
        <p:nvPicPr>
          <p:cNvPr id="18" name="Picture 17" descr="A screenshot of a phone&#10;&#10;Description automatically generated">
            <a:extLst>
              <a:ext uri="{FF2B5EF4-FFF2-40B4-BE49-F238E27FC236}">
                <a16:creationId xmlns:a16="http://schemas.microsoft.com/office/drawing/2014/main" id="{958C1674-BD46-9B6F-E5AA-CFB78A077AF5}"/>
              </a:ext>
            </a:extLst>
          </p:cNvPr>
          <p:cNvPicPr>
            <a:picLocks noChangeAspect="1"/>
          </p:cNvPicPr>
          <p:nvPr/>
        </p:nvPicPr>
        <p:blipFill rotWithShape="1">
          <a:blip r:embed="rId7">
            <a:extLst>
              <a:ext uri="{28A0092B-C50C-407E-A947-70E740481C1C}">
                <a14:useLocalDpi xmlns:a14="http://schemas.microsoft.com/office/drawing/2010/main" val="0"/>
              </a:ext>
            </a:extLst>
          </a:blip>
          <a:srcRect l="555" t="29574" r="-555" b="21490"/>
          <a:stretch/>
        </p:blipFill>
        <p:spPr>
          <a:xfrm>
            <a:off x="9279984" y="3628074"/>
            <a:ext cx="2612317" cy="2764029"/>
          </a:xfrm>
          <a:prstGeom prst="rect">
            <a:avLst/>
          </a:prstGeom>
        </p:spPr>
      </p:pic>
      <p:pic>
        <p:nvPicPr>
          <p:cNvPr id="16" name="Picture 15" descr="A screenshot of a phone&#10;&#10;Description automatically generated">
            <a:extLst>
              <a:ext uri="{FF2B5EF4-FFF2-40B4-BE49-F238E27FC236}">
                <a16:creationId xmlns:a16="http://schemas.microsoft.com/office/drawing/2014/main" id="{0C6CE6B7-B09E-2037-767D-ACD3707C9AE6}"/>
              </a:ext>
            </a:extLst>
          </p:cNvPr>
          <p:cNvPicPr>
            <a:picLocks noChangeAspect="1"/>
          </p:cNvPicPr>
          <p:nvPr/>
        </p:nvPicPr>
        <p:blipFill rotWithShape="1">
          <a:blip r:embed="rId8">
            <a:extLst>
              <a:ext uri="{28A0092B-C50C-407E-A947-70E740481C1C}">
                <a14:useLocalDpi xmlns:a14="http://schemas.microsoft.com/office/drawing/2010/main" val="0"/>
              </a:ext>
            </a:extLst>
          </a:blip>
          <a:srcRect t="30953" b="21429"/>
          <a:stretch/>
        </p:blipFill>
        <p:spPr>
          <a:xfrm>
            <a:off x="6256865" y="3628075"/>
            <a:ext cx="2684621" cy="2764029"/>
          </a:xfrm>
          <a:prstGeom prst="rect">
            <a:avLst/>
          </a:prstGeom>
        </p:spPr>
      </p:pic>
      <p:cxnSp>
        <p:nvCxnSpPr>
          <p:cNvPr id="20" name="Straight Arrow Connector 19">
            <a:extLst>
              <a:ext uri="{FF2B5EF4-FFF2-40B4-BE49-F238E27FC236}">
                <a16:creationId xmlns:a16="http://schemas.microsoft.com/office/drawing/2014/main" id="{C139CA6D-F84E-86B4-6758-09678269C7FD}"/>
              </a:ext>
            </a:extLst>
          </p:cNvPr>
          <p:cNvCxnSpPr/>
          <p:nvPr/>
        </p:nvCxnSpPr>
        <p:spPr>
          <a:xfrm>
            <a:off x="8621486" y="1257300"/>
            <a:ext cx="8980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AFB33F9-31DD-839D-387A-147A65ADFA5F}"/>
              </a:ext>
            </a:extLst>
          </p:cNvPr>
          <p:cNvCxnSpPr/>
          <p:nvPr/>
        </p:nvCxnSpPr>
        <p:spPr>
          <a:xfrm>
            <a:off x="8621486" y="4659086"/>
            <a:ext cx="8980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0EEC374B-309C-B25F-ED36-A6ACDA37433D}"/>
              </a:ext>
            </a:extLst>
          </p:cNvPr>
          <p:cNvCxnSpPr>
            <a:cxnSpLocks/>
          </p:cNvCxnSpPr>
          <p:nvPr/>
        </p:nvCxnSpPr>
        <p:spPr>
          <a:xfrm>
            <a:off x="5427055" y="2959660"/>
            <a:ext cx="1216383" cy="46934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18995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54E6-FD71-B5D2-333E-BA2569497CB4}"/>
              </a:ext>
            </a:extLst>
          </p:cNvPr>
          <p:cNvSpPr>
            <a:spLocks noGrp="1"/>
          </p:cNvSpPr>
          <p:nvPr>
            <p:ph type="title"/>
          </p:nvPr>
        </p:nvSpPr>
        <p:spPr>
          <a:xfrm>
            <a:off x="1044810" y="0"/>
            <a:ext cx="10353761" cy="1326321"/>
          </a:xfrm>
        </p:spPr>
        <p:txBody>
          <a:bodyPr>
            <a:normAutofit/>
          </a:bodyPr>
          <a:lstStyle/>
          <a:p>
            <a:r>
              <a:rPr lang="en-GB" sz="2800" dirty="0"/>
              <a:t>Artificial Intelligence: </a:t>
            </a:r>
          </a:p>
        </p:txBody>
      </p:sp>
      <p:pic>
        <p:nvPicPr>
          <p:cNvPr id="2052" name="Picture 4" descr="10 Application of Artificial Intelligence in Education- Pickl.AI">
            <a:extLst>
              <a:ext uri="{FF2B5EF4-FFF2-40B4-BE49-F238E27FC236}">
                <a16:creationId xmlns:a16="http://schemas.microsoft.com/office/drawing/2014/main" id="{D9753B39-869E-C570-5526-9E6A6A0DD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642" b="-1"/>
          <a:stretch/>
        </p:blipFill>
        <p:spPr bwMode="auto">
          <a:xfrm>
            <a:off x="794285" y="1326321"/>
            <a:ext cx="4832401" cy="3695136"/>
          </a:xfrm>
          <a:prstGeom prst="rect">
            <a:avLst/>
          </a:prstGeom>
          <a:no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C78C81B-F400-C9C5-A0FE-3D96ED3BBA43}"/>
              </a:ext>
            </a:extLst>
          </p:cNvPr>
          <p:cNvSpPr>
            <a:spLocks noGrp="1"/>
          </p:cNvSpPr>
          <p:nvPr>
            <p:ph idx="1"/>
          </p:nvPr>
        </p:nvSpPr>
        <p:spPr>
          <a:xfrm>
            <a:off x="5878067" y="1125764"/>
            <a:ext cx="5771030" cy="3695136"/>
          </a:xfrm>
        </p:spPr>
        <p:txBody>
          <a:bodyPr>
            <a:noAutofit/>
          </a:bodyPr>
          <a:lstStyle/>
          <a:p>
            <a:pPr algn="ctr">
              <a:lnSpc>
                <a:spcPct val="110000"/>
              </a:lnSpc>
            </a:pPr>
            <a:r>
              <a:rPr lang="en-GB" sz="1800" dirty="0">
                <a:effectLst/>
                <a:latin typeface="Bookman Old Style" panose="02050604050505020204" pitchFamily="18" charset="0"/>
              </a:rPr>
              <a:t>AI can be used for many purposes, for example to brainstorm/generate ideas for lesson plans, translate or create texts in different languages, create worksheets and glossaries of key words for pre teaching, create word searches in different languages and support  differentiation of learning content for children with English as an additional language. </a:t>
            </a:r>
          </a:p>
          <a:p>
            <a:pPr algn="ctr">
              <a:lnSpc>
                <a:spcPct val="110000"/>
              </a:lnSpc>
            </a:pPr>
            <a:r>
              <a:rPr lang="en-GB" sz="1800" dirty="0">
                <a:effectLst/>
                <a:latin typeface="Bookman Old Style" panose="02050604050505020204" pitchFamily="18" charset="0"/>
              </a:rPr>
              <a:t>Can even be used to generate images etc</a:t>
            </a:r>
          </a:p>
          <a:p>
            <a:pPr algn="ctr">
              <a:lnSpc>
                <a:spcPct val="110000"/>
              </a:lnSpc>
            </a:pPr>
            <a:r>
              <a:rPr lang="en-GB" sz="1800" dirty="0">
                <a:effectLst/>
                <a:latin typeface="Bookman Old Style" panose="02050604050505020204" pitchFamily="18" charset="0"/>
              </a:rPr>
              <a:t>AI can also be used to build on initial ideas to get the desired outcome for your lesson plans. </a:t>
            </a:r>
          </a:p>
          <a:p>
            <a:pPr algn="ctr">
              <a:lnSpc>
                <a:spcPct val="110000"/>
              </a:lnSpc>
            </a:pPr>
            <a:r>
              <a:rPr lang="en-GB" sz="1800" dirty="0">
                <a:effectLst/>
                <a:latin typeface="Bookman Old Style" panose="02050604050505020204" pitchFamily="18" charset="0"/>
              </a:rPr>
              <a:t>Examples of AI include Gemini and ChatGPT</a:t>
            </a:r>
          </a:p>
          <a:p>
            <a:pPr marL="0" indent="0" algn="ctr">
              <a:lnSpc>
                <a:spcPct val="110000"/>
              </a:lnSpc>
              <a:buNone/>
            </a:pPr>
            <a:r>
              <a:rPr lang="en-GB" sz="1800" dirty="0">
                <a:effectLst/>
                <a:latin typeface="Bookman Old Style" panose="02050604050505020204" pitchFamily="18" charset="0"/>
              </a:rPr>
              <a:t> </a:t>
            </a:r>
          </a:p>
          <a:p>
            <a:pPr algn="ctr">
              <a:lnSpc>
                <a:spcPct val="110000"/>
              </a:lnSpc>
            </a:pPr>
            <a:endParaRPr lang="en-GB" sz="1800" dirty="0">
              <a:latin typeface="Bookman Old Style" panose="02050604050505020204" pitchFamily="18" charset="0"/>
            </a:endParaRPr>
          </a:p>
        </p:txBody>
      </p:sp>
      <p:sp>
        <p:nvSpPr>
          <p:cNvPr id="4" name="TextBox 3">
            <a:extLst>
              <a:ext uri="{FF2B5EF4-FFF2-40B4-BE49-F238E27FC236}">
                <a16:creationId xmlns:a16="http://schemas.microsoft.com/office/drawing/2014/main" id="{F0174BCC-AD3D-CCEF-7EF7-2951EDDF5B3F}"/>
              </a:ext>
            </a:extLst>
          </p:cNvPr>
          <p:cNvSpPr txBox="1"/>
          <p:nvPr/>
        </p:nvSpPr>
        <p:spPr>
          <a:xfrm>
            <a:off x="618976" y="5408055"/>
            <a:ext cx="11205427" cy="1077218"/>
          </a:xfrm>
          <a:prstGeom prst="rect">
            <a:avLst/>
          </a:prstGeom>
          <a:noFill/>
        </p:spPr>
        <p:txBody>
          <a:bodyPr wrap="square">
            <a:spAutoFit/>
          </a:bodyPr>
          <a:lstStyle/>
          <a:p>
            <a:pPr algn="ctr"/>
            <a:r>
              <a:rPr lang="en-GB" sz="1600" dirty="0">
                <a:latin typeface="Bookman Old Style" panose="02050604050505020204" pitchFamily="18" charset="0"/>
              </a:rPr>
              <a:t>DISCLAIMER!! – AI should only be used as an addition to high quality teaching, not a replacement! The machine can make mistakes which is why it is important the user checks through whatever output the machine provides to ensure accuracy and quality of teaching content. Data privacy must also be maintained. You know your children better than the machine – always use your professional judgement!</a:t>
            </a:r>
          </a:p>
        </p:txBody>
      </p:sp>
    </p:spTree>
    <p:extLst>
      <p:ext uri="{BB962C8B-B14F-4D97-AF65-F5344CB8AC3E}">
        <p14:creationId xmlns:p14="http://schemas.microsoft.com/office/powerpoint/2010/main" val="2592444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6CFC-D3FD-5100-6539-0B4B7BDD1BCE}"/>
              </a:ext>
            </a:extLst>
          </p:cNvPr>
          <p:cNvSpPr>
            <a:spLocks noGrp="1"/>
          </p:cNvSpPr>
          <p:nvPr>
            <p:ph type="title"/>
          </p:nvPr>
        </p:nvSpPr>
        <p:spPr>
          <a:xfrm>
            <a:off x="919118" y="-167242"/>
            <a:ext cx="10353761" cy="1326321"/>
          </a:xfrm>
        </p:spPr>
        <p:txBody>
          <a:bodyPr>
            <a:normAutofit/>
          </a:bodyPr>
          <a:lstStyle/>
          <a:p>
            <a:r>
              <a:rPr lang="en-GB" sz="2800" dirty="0"/>
              <a:t>Gemini</a:t>
            </a:r>
            <a:endParaRPr lang="en-GB" sz="1800" dirty="0"/>
          </a:p>
        </p:txBody>
      </p:sp>
      <p:pic>
        <p:nvPicPr>
          <p:cNvPr id="14" name="Picture 13" descr="A screenshot of a computer&#10;&#10;Description automatically generated">
            <a:extLst>
              <a:ext uri="{FF2B5EF4-FFF2-40B4-BE49-F238E27FC236}">
                <a16:creationId xmlns:a16="http://schemas.microsoft.com/office/drawing/2014/main" id="{C2BAEFEE-55E2-5911-A595-8092E7609386}"/>
              </a:ext>
            </a:extLst>
          </p:cNvPr>
          <p:cNvPicPr>
            <a:picLocks noChangeAspect="1"/>
          </p:cNvPicPr>
          <p:nvPr/>
        </p:nvPicPr>
        <p:blipFill rotWithShape="1">
          <a:blip r:embed="rId4">
            <a:extLst>
              <a:ext uri="{28A0092B-C50C-407E-A947-70E740481C1C}">
                <a14:useLocalDpi xmlns:a14="http://schemas.microsoft.com/office/drawing/2010/main" val="0"/>
              </a:ext>
            </a:extLst>
          </a:blip>
          <a:srcRect l="26250" t="28297" r="20044" b="6835"/>
          <a:stretch/>
        </p:blipFill>
        <p:spPr>
          <a:xfrm>
            <a:off x="150178" y="1397764"/>
            <a:ext cx="7425714" cy="504260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A52B386-8D5F-14FA-3105-8799B4A2EF5C}"/>
              </a:ext>
            </a:extLst>
          </p:cNvPr>
          <p:cNvPicPr>
            <a:picLocks noChangeAspect="1"/>
          </p:cNvPicPr>
          <p:nvPr/>
        </p:nvPicPr>
        <p:blipFill rotWithShape="1">
          <a:blip r:embed="rId5">
            <a:extLst>
              <a:ext uri="{28A0092B-C50C-407E-A947-70E740481C1C}">
                <a14:useLocalDpi xmlns:a14="http://schemas.microsoft.com/office/drawing/2010/main" val="0"/>
              </a:ext>
            </a:extLst>
          </a:blip>
          <a:srcRect l="25313" t="18556" r="20982" b="9742"/>
          <a:stretch/>
        </p:blipFill>
        <p:spPr>
          <a:xfrm>
            <a:off x="1308504" y="1389358"/>
            <a:ext cx="6951889" cy="5218252"/>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03BB69C2-0983-A469-1D7D-99D27E3D3C6F}"/>
              </a:ext>
            </a:extLst>
          </p:cNvPr>
          <p:cNvPicPr>
            <a:picLocks noChangeAspect="1"/>
          </p:cNvPicPr>
          <p:nvPr/>
        </p:nvPicPr>
        <p:blipFill rotWithShape="1">
          <a:blip r:embed="rId6">
            <a:extLst>
              <a:ext uri="{28A0092B-C50C-407E-A947-70E740481C1C}">
                <a14:useLocalDpi xmlns:a14="http://schemas.microsoft.com/office/drawing/2010/main" val="0"/>
              </a:ext>
            </a:extLst>
          </a:blip>
          <a:srcRect l="26091" t="18274" r="21275" b="10587"/>
          <a:stretch/>
        </p:blipFill>
        <p:spPr>
          <a:xfrm>
            <a:off x="3002727" y="1326321"/>
            <a:ext cx="7032908" cy="5344326"/>
          </a:xfrm>
          <a:prstGeom prst="rect">
            <a:avLst/>
          </a:prstGeom>
        </p:spPr>
      </p:pic>
      <p:pic>
        <p:nvPicPr>
          <p:cNvPr id="5" name="Picture 4">
            <a:extLst>
              <a:ext uri="{FF2B5EF4-FFF2-40B4-BE49-F238E27FC236}">
                <a16:creationId xmlns:a16="http://schemas.microsoft.com/office/drawing/2014/main" id="{A55B208A-6219-2B3B-103E-F56C478B46AC}"/>
              </a:ext>
            </a:extLst>
          </p:cNvPr>
          <p:cNvPicPr>
            <a:picLocks noChangeAspect="1"/>
          </p:cNvPicPr>
          <p:nvPr/>
        </p:nvPicPr>
        <p:blipFill rotWithShape="1">
          <a:blip r:embed="rId7"/>
          <a:srcRect l="24107" t="19270" r="21251" b="10934"/>
          <a:stretch/>
        </p:blipFill>
        <p:spPr>
          <a:xfrm>
            <a:off x="4750073" y="1457159"/>
            <a:ext cx="7441927" cy="5344326"/>
          </a:xfrm>
          <a:prstGeom prst="rect">
            <a:avLst/>
          </a:prstGeom>
        </p:spPr>
      </p:pic>
      <p:sp>
        <p:nvSpPr>
          <p:cNvPr id="16" name="TextBox 15">
            <a:extLst>
              <a:ext uri="{FF2B5EF4-FFF2-40B4-BE49-F238E27FC236}">
                <a16:creationId xmlns:a16="http://schemas.microsoft.com/office/drawing/2014/main" id="{2EB6EF69-B9FA-6E22-7962-4BC6D9863579}"/>
              </a:ext>
            </a:extLst>
          </p:cNvPr>
          <p:cNvSpPr txBox="1"/>
          <p:nvPr/>
        </p:nvSpPr>
        <p:spPr>
          <a:xfrm>
            <a:off x="3046639" y="847759"/>
            <a:ext cx="7032908" cy="369332"/>
          </a:xfrm>
          <a:prstGeom prst="rect">
            <a:avLst/>
          </a:prstGeom>
          <a:noFill/>
        </p:spPr>
        <p:txBody>
          <a:bodyPr wrap="square">
            <a:spAutoFit/>
          </a:bodyPr>
          <a:lstStyle/>
          <a:p>
            <a:r>
              <a:rPr lang="en-GB" dirty="0">
                <a:latin typeface="Bookman Old Style" panose="02050604050505020204" pitchFamily="18" charset="0"/>
              </a:rPr>
              <a:t>An example of prompts that could be used for Gemini: </a:t>
            </a:r>
          </a:p>
        </p:txBody>
      </p:sp>
    </p:spTree>
    <p:extLst>
      <p:ext uri="{BB962C8B-B14F-4D97-AF65-F5344CB8AC3E}">
        <p14:creationId xmlns:p14="http://schemas.microsoft.com/office/powerpoint/2010/main" val="18836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50AD41-A0EA-4974-AF3F-9CB95696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8F3EA-26D4-59F5-D64E-85907CA6CF18}"/>
              </a:ext>
            </a:extLst>
          </p:cNvPr>
          <p:cNvSpPr>
            <a:spLocks noGrp="1"/>
          </p:cNvSpPr>
          <p:nvPr>
            <p:ph type="title"/>
          </p:nvPr>
        </p:nvSpPr>
        <p:spPr>
          <a:xfrm>
            <a:off x="-338585" y="4527445"/>
            <a:ext cx="6434582" cy="1168638"/>
          </a:xfrm>
        </p:spPr>
        <p:txBody>
          <a:bodyPr vert="horz" lIns="91440" tIns="45720" rIns="91440" bIns="45720" rtlCol="0" anchor="b">
            <a:normAutofit/>
          </a:bodyPr>
          <a:lstStyle/>
          <a:p>
            <a:r>
              <a:rPr lang="en-US" sz="2800" dirty="0"/>
              <a:t>Chat GPT</a:t>
            </a:r>
          </a:p>
        </p:txBody>
      </p:sp>
      <p:sp>
        <p:nvSpPr>
          <p:cNvPr id="13" name="Rectangle 12">
            <a:extLst>
              <a:ext uri="{FF2B5EF4-FFF2-40B4-BE49-F238E27FC236}">
                <a16:creationId xmlns:a16="http://schemas.microsoft.com/office/drawing/2014/main" id="{449F20D7-4DA5-403A-A81A-2808DFB0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42B12F-EB63-3F5A-3C1D-F93B8323F314}"/>
              </a:ext>
            </a:extLst>
          </p:cNvPr>
          <p:cNvSpPr txBox="1"/>
          <p:nvPr/>
        </p:nvSpPr>
        <p:spPr>
          <a:xfrm>
            <a:off x="4386331" y="4457343"/>
            <a:ext cx="7485103" cy="1754326"/>
          </a:xfrm>
          <a:prstGeom prst="rect">
            <a:avLst/>
          </a:prstGeom>
          <a:noFill/>
        </p:spPr>
        <p:txBody>
          <a:bodyPr wrap="square" rtlCol="0">
            <a:spAutoFit/>
          </a:bodyPr>
          <a:lstStyle/>
          <a:p>
            <a:pPr algn="ctr"/>
            <a:r>
              <a:rPr lang="en-GB" dirty="0">
                <a:latin typeface="Bookman Old Style" panose="02050604050505020204" pitchFamily="18" charset="0"/>
              </a:rPr>
              <a:t>The examples above show how CHAT GPT can be used for different things depending on the prompts used. The video linked below shows an in-depth example of how it can be used to build on ideas for lesson plans, including simplifying text that is too complicated to make it more suitable for different learners needs – especially in the case of English language learning </a:t>
            </a:r>
          </a:p>
        </p:txBody>
      </p:sp>
      <p:sp>
        <p:nvSpPr>
          <p:cNvPr id="8" name="TextBox 7">
            <a:extLst>
              <a:ext uri="{FF2B5EF4-FFF2-40B4-BE49-F238E27FC236}">
                <a16:creationId xmlns:a16="http://schemas.microsoft.com/office/drawing/2014/main" id="{3823812B-0136-C68B-BCF8-F7F662A936D9}"/>
              </a:ext>
            </a:extLst>
          </p:cNvPr>
          <p:cNvSpPr txBox="1"/>
          <p:nvPr/>
        </p:nvSpPr>
        <p:spPr>
          <a:xfrm>
            <a:off x="1392283" y="6369079"/>
            <a:ext cx="11338560" cy="646331"/>
          </a:xfrm>
          <a:prstGeom prst="rect">
            <a:avLst/>
          </a:prstGeom>
          <a:noFill/>
        </p:spPr>
        <p:txBody>
          <a:bodyPr wrap="square">
            <a:spAutoFit/>
          </a:bodyPr>
          <a:lstStyle/>
          <a:p>
            <a:r>
              <a:rPr lang="en-GB" dirty="0">
                <a:latin typeface="Bookman Old Style" panose="02050604050505020204" pitchFamily="18" charset="0"/>
              </a:rPr>
              <a:t>Video Tutorial Link: </a:t>
            </a:r>
            <a:r>
              <a:rPr lang="en-GB" dirty="0">
                <a:latin typeface="Bookman Old Style" panose="02050604050505020204" pitchFamily="18" charset="0"/>
                <a:hlinkClick r:id="rId4"/>
              </a:rPr>
              <a:t>https://youtu.be/UgLncLJPtY4?si=DFDiyrMOmKg4HyL8&amp;t=1420</a:t>
            </a:r>
            <a:endParaRPr lang="en-GB" dirty="0">
              <a:latin typeface="Bookman Old Style" panose="02050604050505020204" pitchFamily="18" charset="0"/>
            </a:endParaRPr>
          </a:p>
          <a:p>
            <a:endParaRPr lang="en-GB" dirty="0">
              <a:latin typeface="Bookman Old Style" panose="02050604050505020204" pitchFamily="18" charset="0"/>
            </a:endParaRPr>
          </a:p>
        </p:txBody>
      </p:sp>
      <p:pic>
        <p:nvPicPr>
          <p:cNvPr id="16" name="Picture 15">
            <a:extLst>
              <a:ext uri="{FF2B5EF4-FFF2-40B4-BE49-F238E27FC236}">
                <a16:creationId xmlns:a16="http://schemas.microsoft.com/office/drawing/2014/main" id="{696B5461-DAB4-1DC6-18A5-5F3F96E80BF9}"/>
              </a:ext>
            </a:extLst>
          </p:cNvPr>
          <p:cNvPicPr>
            <a:picLocks noChangeAspect="1"/>
          </p:cNvPicPr>
          <p:nvPr/>
        </p:nvPicPr>
        <p:blipFill rotWithShape="1">
          <a:blip r:embed="rId5"/>
          <a:srcRect l="20625" t="15222" r="20714" b="24751"/>
          <a:stretch/>
        </p:blipFill>
        <p:spPr>
          <a:xfrm>
            <a:off x="0" y="52756"/>
            <a:ext cx="6733999" cy="3874226"/>
          </a:xfrm>
          <a:prstGeom prst="rect">
            <a:avLst/>
          </a:prstGeom>
        </p:spPr>
      </p:pic>
      <p:pic>
        <p:nvPicPr>
          <p:cNvPr id="18" name="Picture 17">
            <a:extLst>
              <a:ext uri="{FF2B5EF4-FFF2-40B4-BE49-F238E27FC236}">
                <a16:creationId xmlns:a16="http://schemas.microsoft.com/office/drawing/2014/main" id="{7998387C-C214-3337-97D3-C882851160D1}"/>
              </a:ext>
            </a:extLst>
          </p:cNvPr>
          <p:cNvPicPr>
            <a:picLocks noChangeAspect="1"/>
          </p:cNvPicPr>
          <p:nvPr/>
        </p:nvPicPr>
        <p:blipFill rotWithShape="1">
          <a:blip r:embed="rId6"/>
          <a:srcRect l="20357" t="16927" r="20982" b="23320"/>
          <a:stretch/>
        </p:blipFill>
        <p:spPr>
          <a:xfrm>
            <a:off x="6479628" y="119589"/>
            <a:ext cx="5675470" cy="3554340"/>
          </a:xfrm>
          <a:prstGeom prst="rect">
            <a:avLst/>
          </a:prstGeom>
        </p:spPr>
      </p:pic>
    </p:spTree>
    <p:extLst>
      <p:ext uri="{BB962C8B-B14F-4D97-AF65-F5344CB8AC3E}">
        <p14:creationId xmlns:p14="http://schemas.microsoft.com/office/powerpoint/2010/main" val="60158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A414-465F-517A-EF07-01897A19A427}"/>
              </a:ext>
            </a:extLst>
          </p:cNvPr>
          <p:cNvSpPr>
            <a:spLocks noGrp="1"/>
          </p:cNvSpPr>
          <p:nvPr>
            <p:ph type="title"/>
          </p:nvPr>
        </p:nvSpPr>
        <p:spPr/>
        <p:txBody>
          <a:bodyPr>
            <a:normAutofit/>
          </a:bodyPr>
          <a:lstStyle/>
          <a:p>
            <a:r>
              <a:rPr lang="en-GB" sz="2800" dirty="0"/>
              <a:t>Other examples of Prompts </a:t>
            </a:r>
          </a:p>
        </p:txBody>
      </p:sp>
      <p:sp>
        <p:nvSpPr>
          <p:cNvPr id="3" name="Content Placeholder 2">
            <a:extLst>
              <a:ext uri="{FF2B5EF4-FFF2-40B4-BE49-F238E27FC236}">
                <a16:creationId xmlns:a16="http://schemas.microsoft.com/office/drawing/2014/main" id="{DF3E8ACB-AF7D-73DF-9995-2CC47B9238F7}"/>
              </a:ext>
            </a:extLst>
          </p:cNvPr>
          <p:cNvSpPr>
            <a:spLocks noGrp="1"/>
          </p:cNvSpPr>
          <p:nvPr>
            <p:ph idx="1"/>
          </p:nvPr>
        </p:nvSpPr>
        <p:spPr>
          <a:xfrm>
            <a:off x="1087216" y="1935921"/>
            <a:ext cx="10353762" cy="4415095"/>
          </a:xfrm>
        </p:spPr>
        <p:txBody>
          <a:bodyPr>
            <a:normAutofit/>
          </a:bodyPr>
          <a:lstStyle/>
          <a:p>
            <a:r>
              <a:rPr lang="en-GB" sz="1800" dirty="0">
                <a:effectLst/>
                <a:latin typeface="+mj-lt"/>
              </a:rPr>
              <a:t>Hey Gemini,  help me brainstorm ways I can make my English lesson (in line with the UK curriculum) more accessible for a year 6 student who’s first language is Chinese.</a:t>
            </a:r>
          </a:p>
          <a:p>
            <a:r>
              <a:rPr lang="en-GB" sz="1800" dirty="0">
                <a:effectLst/>
                <a:latin typeface="+mj-lt"/>
              </a:rPr>
              <a:t>Hi ChatGPT,  create me session plan for a 10 year old EAL learner whose first language is French. Make it simple, fun and include his personal interest of star wars.</a:t>
            </a:r>
          </a:p>
          <a:p>
            <a:r>
              <a:rPr lang="en-GB" sz="1800" dirty="0">
                <a:effectLst/>
                <a:latin typeface="+mj-lt"/>
              </a:rPr>
              <a:t>Hi Gemini, simplify this text for me so it can be understood by an EAL student. Remove any complicated vocabulary that an EAL learner may struggle with. </a:t>
            </a:r>
          </a:p>
          <a:p>
            <a:r>
              <a:rPr lang="en-GB" sz="1800" dirty="0">
                <a:effectLst/>
                <a:latin typeface="+mj-lt"/>
              </a:rPr>
              <a:t>Hey ChatGPT, write me a letter in Urdu that details this school trip for my students parents.  Use the same information in the English version I have showed you. </a:t>
            </a:r>
          </a:p>
          <a:p>
            <a:r>
              <a:rPr lang="en-GB" sz="1800" dirty="0">
                <a:effectLst/>
                <a:latin typeface="+mj-lt"/>
              </a:rPr>
              <a:t>Hey Gemini, what evidence based intervention could I use for an EAL learner to support them in understanding their emotions? </a:t>
            </a:r>
          </a:p>
        </p:txBody>
      </p:sp>
    </p:spTree>
    <p:extLst>
      <p:ext uri="{BB962C8B-B14F-4D97-AF65-F5344CB8AC3E}">
        <p14:creationId xmlns:p14="http://schemas.microsoft.com/office/powerpoint/2010/main" val="2261844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F635C4-9755-A9E3-33BD-0F73B1AD2D51}"/>
              </a:ext>
            </a:extLst>
          </p:cNvPr>
          <p:cNvSpPr>
            <a:spLocks noGrp="1"/>
          </p:cNvSpPr>
          <p:nvPr>
            <p:ph type="title"/>
          </p:nvPr>
        </p:nvSpPr>
        <p:spPr>
          <a:xfrm>
            <a:off x="752475" y="609600"/>
            <a:ext cx="3643150" cy="5603310"/>
          </a:xfrm>
        </p:spPr>
        <p:txBody>
          <a:bodyPr vert="horz" lIns="91440" tIns="45720" rIns="91440" bIns="45720" rtlCol="0" anchor="ctr">
            <a:normAutofit/>
          </a:bodyPr>
          <a:lstStyle/>
          <a:p>
            <a:r>
              <a:rPr lang="en-US" sz="2800" dirty="0"/>
              <a:t>Microsoft Reading Coach</a:t>
            </a:r>
          </a:p>
        </p:txBody>
      </p:sp>
      <p:graphicFrame>
        <p:nvGraphicFramePr>
          <p:cNvPr id="7" name="TextBox 3">
            <a:extLst>
              <a:ext uri="{FF2B5EF4-FFF2-40B4-BE49-F238E27FC236}">
                <a16:creationId xmlns:a16="http://schemas.microsoft.com/office/drawing/2014/main" id="{6EC268CC-35A3-96CA-5A1B-E4D9D249924C}"/>
              </a:ext>
            </a:extLst>
          </p:cNvPr>
          <p:cNvGraphicFramePr/>
          <p:nvPr>
            <p:extLst>
              <p:ext uri="{D42A27DB-BD31-4B8C-83A1-F6EECF244321}">
                <p14:modId xmlns:p14="http://schemas.microsoft.com/office/powerpoint/2010/main" val="4208952136"/>
              </p:ext>
            </p:extLst>
          </p:nvPr>
        </p:nvGraphicFramePr>
        <p:xfrm>
          <a:off x="4782975" y="801578"/>
          <a:ext cx="6656550" cy="5254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9396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473B-19AF-3567-5220-94683AFA7ECE}"/>
              </a:ext>
            </a:extLst>
          </p:cNvPr>
          <p:cNvSpPr>
            <a:spLocks noGrp="1"/>
          </p:cNvSpPr>
          <p:nvPr>
            <p:ph type="title"/>
          </p:nvPr>
        </p:nvSpPr>
        <p:spPr>
          <a:xfrm>
            <a:off x="913793" y="157656"/>
            <a:ext cx="10353761" cy="721976"/>
          </a:xfrm>
        </p:spPr>
        <p:txBody>
          <a:bodyPr vert="horz" lIns="91440" tIns="45720" rIns="91440" bIns="45720" rtlCol="0" anchor="b">
            <a:normAutofit/>
          </a:bodyPr>
          <a:lstStyle/>
          <a:p>
            <a:r>
              <a:rPr lang="en-US" sz="2800" dirty="0"/>
              <a:t>Microsoft Reading Coach</a:t>
            </a:r>
          </a:p>
        </p:txBody>
      </p:sp>
      <p:pic>
        <p:nvPicPr>
          <p:cNvPr id="3" name="Video 12-18 at 1.10">
            <a:hlinkClick r:id="" action="ppaction://media"/>
            <a:extLst>
              <a:ext uri="{FF2B5EF4-FFF2-40B4-BE49-F238E27FC236}">
                <a16:creationId xmlns:a16="http://schemas.microsoft.com/office/drawing/2014/main" id="{946483DA-170C-B0A2-B102-50B3F165FD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5204" y="1002126"/>
            <a:ext cx="10135110" cy="5698218"/>
          </a:xfrm>
          <a:prstGeom prst="rect">
            <a:avLst/>
          </a:prstGeom>
        </p:spPr>
      </p:pic>
    </p:spTree>
    <p:extLst>
      <p:ext uri="{BB962C8B-B14F-4D97-AF65-F5344CB8AC3E}">
        <p14:creationId xmlns:p14="http://schemas.microsoft.com/office/powerpoint/2010/main" val="329337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39F0B0F-1B64-A21A-6ABD-CC906D8DAEC1}"/>
              </a:ext>
            </a:extLst>
          </p:cNvPr>
          <p:cNvSpPr>
            <a:spLocks noGrp="1"/>
          </p:cNvSpPr>
          <p:nvPr>
            <p:ph type="title"/>
          </p:nvPr>
        </p:nvSpPr>
        <p:spPr>
          <a:xfrm>
            <a:off x="590934" y="230790"/>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F05657-9C40-8E54-0657-779B1C6592BF}"/>
              </a:ext>
            </a:extLst>
          </p:cNvPr>
          <p:cNvSpPr>
            <a:spLocks noGrp="1"/>
          </p:cNvSpPr>
          <p:nvPr>
            <p:ph idx="1"/>
          </p:nvPr>
        </p:nvSpPr>
        <p:spPr>
          <a:xfrm>
            <a:off x="4141221" y="230790"/>
            <a:ext cx="8050779" cy="6903260"/>
          </a:xfrm>
          <a:noFill/>
        </p:spPr>
        <p:txBody>
          <a:bodyPr anchor="ctr">
            <a:noAutofit/>
          </a:bodyPr>
          <a:lstStyle/>
          <a:p>
            <a:pPr marL="0" indent="0">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Supporting development of relationships:</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Encourage peer mentoring or buddy systems. Pair new arrivals with a student who speaks the same language. This can reduce anxiety and build a support network. </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Promote Social Integration: Create opportunities for play and social interaction that uses limited verbal language skills to create a sense of belonging. </a:t>
            </a:r>
            <a:r>
              <a:rPr lang="en-GB" sz="1800" kern="100" dirty="0" err="1">
                <a:effectLst/>
                <a:latin typeface="Bookman Old Style" panose="02050604050505020204" pitchFamily="18" charset="0"/>
                <a:ea typeface="Calibri" panose="020F0502020204030204" pitchFamily="34" charset="0"/>
                <a:cs typeface="Times New Roman" panose="02020603050405020304" pitchFamily="18" charset="0"/>
              </a:rPr>
              <a:t>E.g</a:t>
            </a: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 Tag, football etc – Pupil voice research highlighted the role developing friendships has in supporting integration in newly arrived students. </a:t>
            </a:r>
          </a:p>
          <a:p>
            <a:pPr>
              <a:lnSpc>
                <a:spcPct val="110000"/>
              </a:lnSpc>
              <a:spcAft>
                <a:spcPts val="800"/>
              </a:spcAft>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A relational approach – Pupil voice research found that new arrivals identified kindness from adults around them as key to supporting them to settle into their new school. </a:t>
            </a:r>
          </a:p>
          <a:p>
            <a:pPr>
              <a:lnSpc>
                <a:spcPct val="110000"/>
              </a:lnSpc>
              <a:spcAft>
                <a:spcPts val="800"/>
              </a:spcAft>
            </a:pPr>
            <a:endParaRPr lang="en-GB" sz="14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Tree>
    <p:extLst>
      <p:ext uri="{BB962C8B-B14F-4D97-AF65-F5344CB8AC3E}">
        <p14:creationId xmlns:p14="http://schemas.microsoft.com/office/powerpoint/2010/main" val="318854443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50AD41-A0EA-4974-AF3F-9CB95696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E450C1-14D4-0176-AD06-8C5FAFF2D0EB}"/>
              </a:ext>
            </a:extLst>
          </p:cNvPr>
          <p:cNvSpPr>
            <a:spLocks noGrp="1"/>
          </p:cNvSpPr>
          <p:nvPr>
            <p:ph type="title"/>
          </p:nvPr>
        </p:nvSpPr>
        <p:spPr>
          <a:xfrm>
            <a:off x="796212" y="4551037"/>
            <a:ext cx="10599576" cy="1168638"/>
          </a:xfrm>
        </p:spPr>
        <p:txBody>
          <a:bodyPr vert="horz" lIns="91440" tIns="45720" rIns="91440" bIns="45720" rtlCol="0" anchor="b">
            <a:normAutofit/>
          </a:bodyPr>
          <a:lstStyle/>
          <a:p>
            <a:r>
              <a:rPr lang="en-US" sz="2800" dirty="0"/>
              <a:t>PowerPoint Translator with subtitles</a:t>
            </a:r>
          </a:p>
        </p:txBody>
      </p:sp>
      <p:sp>
        <p:nvSpPr>
          <p:cNvPr id="11" name="Rectangle 10">
            <a:extLst>
              <a:ext uri="{FF2B5EF4-FFF2-40B4-BE49-F238E27FC236}">
                <a16:creationId xmlns:a16="http://schemas.microsoft.com/office/drawing/2014/main" id="{449F20D7-4DA5-403A-A81A-2808DFB0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5E3132-FF5C-B97F-7E36-1ECD48D8A43B}"/>
              </a:ext>
            </a:extLst>
          </p:cNvPr>
          <p:cNvSpPr txBox="1"/>
          <p:nvPr/>
        </p:nvSpPr>
        <p:spPr>
          <a:xfrm>
            <a:off x="2783626" y="3659608"/>
            <a:ext cx="7497728" cy="369332"/>
          </a:xfrm>
          <a:prstGeom prst="rect">
            <a:avLst/>
          </a:prstGeom>
          <a:noFill/>
        </p:spPr>
        <p:txBody>
          <a:bodyPr wrap="square">
            <a:spAutoFit/>
          </a:bodyPr>
          <a:lstStyle/>
          <a:p>
            <a:r>
              <a:rPr lang="en-GB" dirty="0">
                <a:solidFill>
                  <a:schemeClr val="bg1"/>
                </a:solidFill>
                <a:latin typeface="Bookman Old Style" panose="02050604050505020204" pitchFamily="18" charset="0"/>
              </a:rPr>
              <a:t>Video Tutorial Link: </a:t>
            </a:r>
            <a:r>
              <a:rPr lang="en-GB" dirty="0">
                <a:latin typeface="Bookman Old Style" panose="02050604050505020204" pitchFamily="18" charset="0"/>
                <a:hlinkClick r:id="rId3"/>
              </a:rPr>
              <a:t>Translating: Using PowerPoint Subtitles</a:t>
            </a:r>
            <a:endParaRPr lang="en-GB" dirty="0">
              <a:latin typeface="Bookman Old Style" panose="02050604050505020204" pitchFamily="18" charset="0"/>
            </a:endParaRPr>
          </a:p>
        </p:txBody>
      </p:sp>
      <p:pic>
        <p:nvPicPr>
          <p:cNvPr id="3076" name="Picture 4" descr="PowerPoint live subtitles – it can even translate! | IT Services blog">
            <a:extLst>
              <a:ext uri="{FF2B5EF4-FFF2-40B4-BE49-F238E27FC236}">
                <a16:creationId xmlns:a16="http://schemas.microsoft.com/office/drawing/2014/main" id="{038A85EB-E4CA-8EA0-84D5-A849A890B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25" y="95289"/>
            <a:ext cx="5815907" cy="33337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lides with Translations - FPPT">
            <a:extLst>
              <a:ext uri="{FF2B5EF4-FFF2-40B4-BE49-F238E27FC236}">
                <a16:creationId xmlns:a16="http://schemas.microsoft.com/office/drawing/2014/main" id="{62251821-8A53-6A4E-71FC-F56CA1E88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2490" y="195943"/>
            <a:ext cx="5415085" cy="3233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66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50AD41-A0EA-4974-AF3F-9CB956969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6E01-419E-D02D-F11E-945429256282}"/>
              </a:ext>
            </a:extLst>
          </p:cNvPr>
          <p:cNvSpPr>
            <a:spLocks noGrp="1"/>
          </p:cNvSpPr>
          <p:nvPr>
            <p:ph type="title"/>
          </p:nvPr>
        </p:nvSpPr>
        <p:spPr>
          <a:xfrm>
            <a:off x="796210" y="4236153"/>
            <a:ext cx="10599576" cy="1168638"/>
          </a:xfrm>
        </p:spPr>
        <p:txBody>
          <a:bodyPr vert="horz" lIns="91440" tIns="45720" rIns="91440" bIns="45720" rtlCol="0" anchor="b">
            <a:normAutofit/>
          </a:bodyPr>
          <a:lstStyle/>
          <a:p>
            <a:r>
              <a:rPr lang="en-US" sz="2800" dirty="0"/>
              <a:t>PowerPoint Translator</a:t>
            </a:r>
          </a:p>
        </p:txBody>
      </p:sp>
      <p:sp>
        <p:nvSpPr>
          <p:cNvPr id="6" name="TextBox 5">
            <a:extLst>
              <a:ext uri="{FF2B5EF4-FFF2-40B4-BE49-F238E27FC236}">
                <a16:creationId xmlns:a16="http://schemas.microsoft.com/office/drawing/2014/main" id="{20673183-5C2B-97E4-C5D5-78E1693A2B6A}"/>
              </a:ext>
            </a:extLst>
          </p:cNvPr>
          <p:cNvSpPr txBox="1"/>
          <p:nvPr/>
        </p:nvSpPr>
        <p:spPr>
          <a:xfrm>
            <a:off x="1595267" y="5784836"/>
            <a:ext cx="9001462" cy="546365"/>
          </a:xfrm>
          <a:prstGeom prst="rect">
            <a:avLst/>
          </a:prstGeom>
        </p:spPr>
        <p:txBody>
          <a:bodyPr vert="horz" lIns="91440" tIns="45720" rIns="91440" bIns="45720" rtlCol="0">
            <a:noAutofit/>
          </a:bodyPr>
          <a:lstStyle/>
          <a:p>
            <a:pPr algn="ctr" defTabSz="914400">
              <a:lnSpc>
                <a:spcPct val="120000"/>
              </a:lnSpc>
              <a:spcBef>
                <a:spcPts val="1000"/>
              </a:spcBef>
            </a:pPr>
            <a:r>
              <a:rPr lang="en-US" dirty="0">
                <a:latin typeface="+mj-lt"/>
              </a:rPr>
              <a:t>Detailed information page: </a:t>
            </a:r>
            <a:r>
              <a:rPr lang="en-US" u="sng" dirty="0">
                <a:latin typeface="+mj-lt"/>
                <a:hlinkClick r:id="rId3">
                  <a:extLst>
                    <a:ext uri="{A12FA001-AC4F-418D-AE19-62706E023703}">
                      <ahyp:hlinkClr xmlns:ahyp="http://schemas.microsoft.com/office/drawing/2018/hyperlinkcolor" val="tx"/>
                    </a:ext>
                  </a:extLst>
                </a:hlinkClick>
              </a:rPr>
              <a:t>https://www.microsoft.com/en-us/translator/business/powerpoint/</a:t>
            </a:r>
            <a:endParaRPr lang="en-US" dirty="0">
              <a:latin typeface="+mj-lt"/>
            </a:endParaRPr>
          </a:p>
        </p:txBody>
      </p:sp>
      <p:sp>
        <p:nvSpPr>
          <p:cNvPr id="13" name="Rectangle 12">
            <a:extLst>
              <a:ext uri="{FF2B5EF4-FFF2-40B4-BE49-F238E27FC236}">
                <a16:creationId xmlns:a16="http://schemas.microsoft.com/office/drawing/2014/main" id="{449F20D7-4DA5-403A-A81A-2808DFB07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7" cy="421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9B236C-F721-64A4-6C5D-7376F12B8355}"/>
              </a:ext>
            </a:extLst>
          </p:cNvPr>
          <p:cNvSpPr txBox="1"/>
          <p:nvPr/>
        </p:nvSpPr>
        <p:spPr>
          <a:xfrm>
            <a:off x="2054029" y="3631489"/>
            <a:ext cx="9739864" cy="584775"/>
          </a:xfrm>
          <a:prstGeom prst="rect">
            <a:avLst/>
          </a:prstGeom>
          <a:noFill/>
        </p:spPr>
        <p:txBody>
          <a:bodyPr wrap="square">
            <a:spAutoFit/>
          </a:bodyPr>
          <a:lstStyle/>
          <a:p>
            <a:r>
              <a:rPr lang="en-GB" sz="1600" dirty="0">
                <a:solidFill>
                  <a:schemeClr val="bg1"/>
                </a:solidFill>
                <a:latin typeface="Bookman Old Style" panose="02050604050505020204" pitchFamily="18" charset="0"/>
              </a:rPr>
              <a:t>Video Tutorial Link: </a:t>
            </a:r>
            <a:r>
              <a:rPr lang="en-GB" sz="1600" dirty="0">
                <a:latin typeface="Bookman Old Style" panose="02050604050505020204" pitchFamily="18" charset="0"/>
                <a:hlinkClick r:id="rId4"/>
              </a:rPr>
              <a:t>https://youtu.be/vJlEwIxpFZ0?si=ZgD6qFIm0SmcYFls</a:t>
            </a:r>
            <a:endParaRPr lang="en-GB" sz="1600" dirty="0">
              <a:latin typeface="Bookman Old Style" panose="02050604050505020204" pitchFamily="18" charset="0"/>
            </a:endParaRPr>
          </a:p>
          <a:p>
            <a:endParaRPr lang="en-GB" sz="1600" dirty="0">
              <a:latin typeface="Bookman Old Style" panose="02050604050505020204" pitchFamily="18" charset="0"/>
            </a:endParaRPr>
          </a:p>
        </p:txBody>
      </p:sp>
      <p:pic>
        <p:nvPicPr>
          <p:cNvPr id="2050" name="Picture 2" descr="Translate-text-in-PowerPoint - FPPT">
            <a:extLst>
              <a:ext uri="{FF2B5EF4-FFF2-40B4-BE49-F238E27FC236}">
                <a16:creationId xmlns:a16="http://schemas.microsoft.com/office/drawing/2014/main" id="{521CD1EA-5A47-F6E3-FA53-E7781517E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9043" y="358795"/>
            <a:ext cx="451485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pt Giles Sequential Model Of Translation Powerpoint">
            <a:extLst>
              <a:ext uri="{FF2B5EF4-FFF2-40B4-BE49-F238E27FC236}">
                <a16:creationId xmlns:a16="http://schemas.microsoft.com/office/drawing/2014/main" id="{A34E7ABE-E068-62D1-6F34-A4DEC3A77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10" y="358795"/>
            <a:ext cx="5516334" cy="300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820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94E213D-3FA7-4D59-80B5-015897DCA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0C9F3-54DD-1B92-00CB-369586CCDF6F}"/>
              </a:ext>
            </a:extLst>
          </p:cNvPr>
          <p:cNvSpPr>
            <a:spLocks noGrp="1"/>
          </p:cNvSpPr>
          <p:nvPr>
            <p:ph type="title"/>
          </p:nvPr>
        </p:nvSpPr>
        <p:spPr>
          <a:xfrm>
            <a:off x="6435091" y="609600"/>
            <a:ext cx="4832465" cy="1326321"/>
          </a:xfrm>
        </p:spPr>
        <p:txBody>
          <a:bodyPr>
            <a:normAutofit/>
          </a:bodyPr>
          <a:lstStyle/>
          <a:p>
            <a:r>
              <a:rPr lang="en-GB" sz="2800" dirty="0">
                <a:solidFill>
                  <a:srgbClr val="FFFFFF"/>
                </a:solidFill>
              </a:rPr>
              <a:t>Immersive Reader </a:t>
            </a:r>
          </a:p>
        </p:txBody>
      </p:sp>
      <p:sp>
        <p:nvSpPr>
          <p:cNvPr id="17" name="Rectangle 16">
            <a:extLst>
              <a:ext uri="{FF2B5EF4-FFF2-40B4-BE49-F238E27FC236}">
                <a16:creationId xmlns:a16="http://schemas.microsoft.com/office/drawing/2014/main" id="{0D63BE23-20C0-4F37-860E-0892A4DE0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Open book outline">
            <a:extLst>
              <a:ext uri="{FF2B5EF4-FFF2-40B4-BE49-F238E27FC236}">
                <a16:creationId xmlns:a16="http://schemas.microsoft.com/office/drawing/2014/main" id="{B8AA9FCA-79C8-6BFB-6FD3-3A152DBC8E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857" y="1203770"/>
            <a:ext cx="4450460" cy="4450460"/>
          </a:xfrm>
          <a:prstGeom prst="rect">
            <a:avLst/>
          </a:prstGeom>
        </p:spPr>
      </p:pic>
      <p:sp>
        <p:nvSpPr>
          <p:cNvPr id="19" name="Rectangle 18">
            <a:extLst>
              <a:ext uri="{FF2B5EF4-FFF2-40B4-BE49-F238E27FC236}">
                <a16:creationId xmlns:a16="http://schemas.microsoft.com/office/drawing/2014/main" id="{D49AB149-D0D3-42EA-8B4C-F39E213AE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3818EE-8D86-36C0-ACDC-5871972F49A0}"/>
              </a:ext>
            </a:extLst>
          </p:cNvPr>
          <p:cNvSpPr>
            <a:spLocks noGrp="1"/>
          </p:cNvSpPr>
          <p:nvPr>
            <p:ph idx="1"/>
          </p:nvPr>
        </p:nvSpPr>
        <p:spPr>
          <a:xfrm>
            <a:off x="6936504" y="2287384"/>
            <a:ext cx="4113639" cy="3962120"/>
          </a:xfrm>
        </p:spPr>
        <p:txBody>
          <a:bodyPr>
            <a:normAutofit/>
          </a:bodyPr>
          <a:lstStyle/>
          <a:p>
            <a:r>
              <a:rPr lang="en-GB" sz="1800" dirty="0">
                <a:solidFill>
                  <a:srgbClr val="FFFFFF"/>
                </a:solidFill>
                <a:effectLst/>
                <a:latin typeface="Bookman Old Style" panose="02050604050505020204" pitchFamily="18" charset="0"/>
              </a:rPr>
              <a:t>Helps to improve reading skills for all ages and abilities. Immersive Reader shows text in a window where you can have it read aloud (and in different language) or formatted in ways that enhance reading, such as words divided into syllables, colour coded and tagged for parts of speech, or extra spacing between words and lines.</a:t>
            </a:r>
          </a:p>
        </p:txBody>
      </p:sp>
    </p:spTree>
    <p:extLst>
      <p:ext uri="{BB962C8B-B14F-4D97-AF65-F5344CB8AC3E}">
        <p14:creationId xmlns:p14="http://schemas.microsoft.com/office/powerpoint/2010/main" val="309625333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FB31-A37B-1D0E-7BD6-8B335564FE6E}"/>
              </a:ext>
            </a:extLst>
          </p:cNvPr>
          <p:cNvSpPr>
            <a:spLocks noGrp="1"/>
          </p:cNvSpPr>
          <p:nvPr>
            <p:ph type="title"/>
          </p:nvPr>
        </p:nvSpPr>
        <p:spPr>
          <a:xfrm>
            <a:off x="919119" y="0"/>
            <a:ext cx="10353761" cy="769273"/>
          </a:xfrm>
        </p:spPr>
        <p:txBody>
          <a:bodyPr vert="horz" lIns="91440" tIns="45720" rIns="91440" bIns="45720" rtlCol="0" anchor="b">
            <a:normAutofit/>
          </a:bodyPr>
          <a:lstStyle/>
          <a:p>
            <a:r>
              <a:rPr lang="en-US" sz="2800" dirty="0"/>
              <a:t>Immersive Reader – Word Desktop </a:t>
            </a:r>
          </a:p>
        </p:txBody>
      </p:sp>
      <p:pic>
        <p:nvPicPr>
          <p:cNvPr id="8" name="Video 12-18 at 1.54">
            <a:hlinkClick r:id="" action="ppaction://media"/>
            <a:extLst>
              <a:ext uri="{FF2B5EF4-FFF2-40B4-BE49-F238E27FC236}">
                <a16:creationId xmlns:a16="http://schemas.microsoft.com/office/drawing/2014/main" id="{497E681D-3BDB-6C4E-DA95-96DC87C02F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119" y="910844"/>
            <a:ext cx="10353554" cy="5821032"/>
          </a:xfrm>
          <a:prstGeom prst="rect">
            <a:avLst/>
          </a:prstGeom>
        </p:spPr>
      </p:pic>
    </p:spTree>
    <p:extLst>
      <p:ext uri="{BB962C8B-B14F-4D97-AF65-F5344CB8AC3E}">
        <p14:creationId xmlns:p14="http://schemas.microsoft.com/office/powerpoint/2010/main" val="192815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FB31-A37B-1D0E-7BD6-8B335564FE6E}"/>
              </a:ext>
            </a:extLst>
          </p:cNvPr>
          <p:cNvSpPr>
            <a:spLocks noGrp="1"/>
          </p:cNvSpPr>
          <p:nvPr>
            <p:ph type="title"/>
          </p:nvPr>
        </p:nvSpPr>
        <p:spPr>
          <a:xfrm>
            <a:off x="919119" y="26276"/>
            <a:ext cx="10353761" cy="832335"/>
          </a:xfrm>
        </p:spPr>
        <p:txBody>
          <a:bodyPr vert="horz" lIns="91440" tIns="45720" rIns="91440" bIns="45720" rtlCol="0" anchor="b">
            <a:normAutofit/>
          </a:bodyPr>
          <a:lstStyle/>
          <a:p>
            <a:r>
              <a:rPr lang="en-US" sz="2800" dirty="0"/>
              <a:t>Immersive Reader – Word online </a:t>
            </a:r>
          </a:p>
        </p:txBody>
      </p:sp>
      <p:pic>
        <p:nvPicPr>
          <p:cNvPr id="3" name="Video 12-18 at 2.00">
            <a:hlinkClick r:id="" action="ppaction://media"/>
            <a:extLst>
              <a:ext uri="{FF2B5EF4-FFF2-40B4-BE49-F238E27FC236}">
                <a16:creationId xmlns:a16="http://schemas.microsoft.com/office/drawing/2014/main" id="{92781030-B807-C670-FF6D-C6C8D6A5D9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311" y="984735"/>
            <a:ext cx="10201376" cy="5735474"/>
          </a:xfrm>
          <a:prstGeom prst="rect">
            <a:avLst/>
          </a:prstGeom>
        </p:spPr>
      </p:pic>
    </p:spTree>
    <p:extLst>
      <p:ext uri="{BB962C8B-B14F-4D97-AF65-F5344CB8AC3E}">
        <p14:creationId xmlns:p14="http://schemas.microsoft.com/office/powerpoint/2010/main" val="41308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1CD5-D41F-E1F9-09D3-494A4E419CCB}"/>
              </a:ext>
            </a:extLst>
          </p:cNvPr>
          <p:cNvSpPr>
            <a:spLocks noGrp="1"/>
          </p:cNvSpPr>
          <p:nvPr>
            <p:ph type="title"/>
          </p:nvPr>
        </p:nvSpPr>
        <p:spPr>
          <a:xfrm>
            <a:off x="-213768" y="9578"/>
            <a:ext cx="10353761" cy="1326321"/>
          </a:xfrm>
        </p:spPr>
        <p:txBody>
          <a:bodyPr>
            <a:normAutofit/>
          </a:bodyPr>
          <a:lstStyle/>
          <a:p>
            <a:r>
              <a:rPr lang="en-GB" sz="2800" dirty="0"/>
              <a:t>Translation/Speech-to-text Apps: Google</a:t>
            </a:r>
          </a:p>
        </p:txBody>
      </p:sp>
      <p:sp>
        <p:nvSpPr>
          <p:cNvPr id="6" name="Freeform 15">
            <a:extLst>
              <a:ext uri="{FF2B5EF4-FFF2-40B4-BE49-F238E27FC236}">
                <a16:creationId xmlns:a16="http://schemas.microsoft.com/office/drawing/2014/main" id="{124FC172-4F5E-4C4E-33D9-189A780780F8}"/>
              </a:ext>
            </a:extLst>
          </p:cNvPr>
          <p:cNvSpPr/>
          <p:nvPr/>
        </p:nvSpPr>
        <p:spPr>
          <a:xfrm>
            <a:off x="734615" y="3911376"/>
            <a:ext cx="4063200" cy="2702074"/>
          </a:xfrm>
          <a:custGeom>
            <a:avLst/>
            <a:gdLst/>
            <a:ahLst/>
            <a:cxnLst/>
            <a:rect l="l" t="t" r="r" b="b"/>
            <a:pathLst>
              <a:path w="5766715" h="3885324">
                <a:moveTo>
                  <a:pt x="0" y="0"/>
                </a:moveTo>
                <a:lnTo>
                  <a:pt x="5766715" y="0"/>
                </a:lnTo>
                <a:lnTo>
                  <a:pt x="5766715" y="3885324"/>
                </a:lnTo>
                <a:lnTo>
                  <a:pt x="0" y="3885324"/>
                </a:lnTo>
                <a:lnTo>
                  <a:pt x="0" y="0"/>
                </a:lnTo>
                <a:close/>
              </a:path>
            </a:pathLst>
          </a:custGeom>
          <a:blipFill>
            <a:blip r:embed="rId2"/>
            <a:stretch>
              <a:fillRect/>
            </a:stretch>
          </a:blipFill>
        </p:spPr>
        <p:txBody>
          <a:bodyPr/>
          <a:lstStyle/>
          <a:p>
            <a:endParaRPr lang="en-GB" dirty="0"/>
          </a:p>
        </p:txBody>
      </p:sp>
      <p:sp>
        <p:nvSpPr>
          <p:cNvPr id="18" name="Freeform 15">
            <a:extLst>
              <a:ext uri="{FF2B5EF4-FFF2-40B4-BE49-F238E27FC236}">
                <a16:creationId xmlns:a16="http://schemas.microsoft.com/office/drawing/2014/main" id="{B23956F4-4AEA-5222-2FD3-775DAC435021}"/>
              </a:ext>
            </a:extLst>
          </p:cNvPr>
          <p:cNvSpPr/>
          <p:nvPr/>
        </p:nvSpPr>
        <p:spPr>
          <a:xfrm>
            <a:off x="6096000" y="1092875"/>
            <a:ext cx="3158746" cy="763880"/>
          </a:xfrm>
          <a:custGeom>
            <a:avLst/>
            <a:gdLst/>
            <a:ahLst/>
            <a:cxnLst/>
            <a:rect l="l" t="t" r="r" b="b"/>
            <a:pathLst>
              <a:path w="3158746" h="763880">
                <a:moveTo>
                  <a:pt x="0" y="0"/>
                </a:moveTo>
                <a:lnTo>
                  <a:pt x="3158746" y="0"/>
                </a:lnTo>
                <a:lnTo>
                  <a:pt x="3158746" y="763880"/>
                </a:lnTo>
                <a:lnTo>
                  <a:pt x="0" y="763880"/>
                </a:lnTo>
                <a:lnTo>
                  <a:pt x="0" y="0"/>
                </a:lnTo>
                <a:close/>
              </a:path>
            </a:pathLst>
          </a:custGeom>
          <a:blipFill>
            <a:blip r:embed="rId3"/>
            <a:stretch>
              <a:fillRect/>
            </a:stretch>
          </a:blipFill>
        </p:spPr>
        <p:txBody>
          <a:bodyPr/>
          <a:lstStyle/>
          <a:p>
            <a:endParaRPr lang="en-GB"/>
          </a:p>
        </p:txBody>
      </p:sp>
      <p:sp>
        <p:nvSpPr>
          <p:cNvPr id="20" name="Freeform 16">
            <a:extLst>
              <a:ext uri="{FF2B5EF4-FFF2-40B4-BE49-F238E27FC236}">
                <a16:creationId xmlns:a16="http://schemas.microsoft.com/office/drawing/2014/main" id="{CEFA9E8F-C93F-C801-1A60-71BBB9A1502E}"/>
              </a:ext>
            </a:extLst>
          </p:cNvPr>
          <p:cNvSpPr/>
          <p:nvPr/>
        </p:nvSpPr>
        <p:spPr>
          <a:xfrm>
            <a:off x="9809397" y="380091"/>
            <a:ext cx="2122714" cy="3841530"/>
          </a:xfrm>
          <a:custGeom>
            <a:avLst/>
            <a:gdLst/>
            <a:ahLst/>
            <a:cxnLst/>
            <a:rect l="l" t="t" r="r" b="b"/>
            <a:pathLst>
              <a:path w="2935420" h="5234244">
                <a:moveTo>
                  <a:pt x="0" y="0"/>
                </a:moveTo>
                <a:lnTo>
                  <a:pt x="2935420" y="0"/>
                </a:lnTo>
                <a:lnTo>
                  <a:pt x="2935420" y="5234243"/>
                </a:lnTo>
                <a:lnTo>
                  <a:pt x="0" y="5234243"/>
                </a:lnTo>
                <a:lnTo>
                  <a:pt x="0" y="0"/>
                </a:lnTo>
                <a:close/>
              </a:path>
            </a:pathLst>
          </a:custGeom>
          <a:blipFill>
            <a:blip r:embed="rId4"/>
            <a:stretch>
              <a:fillRect/>
            </a:stretch>
          </a:blipFill>
        </p:spPr>
        <p:txBody>
          <a:bodyPr/>
          <a:lstStyle/>
          <a:p>
            <a:endParaRPr lang="en-GB"/>
          </a:p>
        </p:txBody>
      </p:sp>
      <p:sp>
        <p:nvSpPr>
          <p:cNvPr id="24" name="TextBox 23">
            <a:extLst>
              <a:ext uri="{FF2B5EF4-FFF2-40B4-BE49-F238E27FC236}">
                <a16:creationId xmlns:a16="http://schemas.microsoft.com/office/drawing/2014/main" id="{DFF5202C-7456-E040-4FDE-A16020186174}"/>
              </a:ext>
            </a:extLst>
          </p:cNvPr>
          <p:cNvSpPr txBox="1"/>
          <p:nvPr/>
        </p:nvSpPr>
        <p:spPr>
          <a:xfrm>
            <a:off x="8572952" y="4592134"/>
            <a:ext cx="3419836" cy="1754326"/>
          </a:xfrm>
          <a:prstGeom prst="rect">
            <a:avLst/>
          </a:prstGeom>
          <a:noFill/>
        </p:spPr>
        <p:txBody>
          <a:bodyPr wrap="square">
            <a:spAutoFit/>
          </a:bodyPr>
          <a:lstStyle/>
          <a:p>
            <a:pPr marL="285750" indent="-285750" algn="ctr">
              <a:buFont typeface="Arial" panose="020B0604020202020204" pitchFamily="34" charset="0"/>
              <a:buChar char="•"/>
            </a:pPr>
            <a:r>
              <a:rPr lang="en-GB" dirty="0">
                <a:latin typeface="Bookman Old Style" panose="02050604050505020204" pitchFamily="18" charset="0"/>
              </a:rPr>
              <a:t>Open Google Lens and select the translate option</a:t>
            </a:r>
          </a:p>
          <a:p>
            <a:pPr marL="285750" indent="-285750" algn="ctr">
              <a:buFont typeface="Arial" panose="020B0604020202020204" pitchFamily="34" charset="0"/>
              <a:buChar char="•"/>
            </a:pPr>
            <a:r>
              <a:rPr lang="en-GB" dirty="0">
                <a:latin typeface="Bookman Old Style" panose="02050604050505020204" pitchFamily="18" charset="0"/>
              </a:rPr>
              <a:t>Direct your camera at the text for live translation</a:t>
            </a:r>
          </a:p>
          <a:p>
            <a:pPr marL="285750" indent="-285750" algn="ctr">
              <a:buFont typeface="Arial" panose="020B0604020202020204" pitchFamily="34" charset="0"/>
              <a:buChar char="•"/>
            </a:pPr>
            <a:r>
              <a:rPr lang="en-GB" dirty="0">
                <a:latin typeface="Bookman Old Style" panose="02050604050505020204" pitchFamily="18" charset="0"/>
              </a:rPr>
              <a:t>OR take a photo and then it will translate</a:t>
            </a:r>
          </a:p>
        </p:txBody>
      </p:sp>
      <p:sp>
        <p:nvSpPr>
          <p:cNvPr id="25" name="Freeform 17">
            <a:extLst>
              <a:ext uri="{FF2B5EF4-FFF2-40B4-BE49-F238E27FC236}">
                <a16:creationId xmlns:a16="http://schemas.microsoft.com/office/drawing/2014/main" id="{689930AC-8583-D7F3-C9E6-FD7CC2F0F8C9}"/>
              </a:ext>
            </a:extLst>
          </p:cNvPr>
          <p:cNvSpPr/>
          <p:nvPr/>
        </p:nvSpPr>
        <p:spPr>
          <a:xfrm>
            <a:off x="6283047" y="2300856"/>
            <a:ext cx="2222279" cy="3950538"/>
          </a:xfrm>
          <a:custGeom>
            <a:avLst/>
            <a:gdLst/>
            <a:ahLst/>
            <a:cxnLst/>
            <a:rect l="l" t="t" r="r" b="b"/>
            <a:pathLst>
              <a:path w="3250160" h="5778062">
                <a:moveTo>
                  <a:pt x="0" y="0"/>
                </a:moveTo>
                <a:lnTo>
                  <a:pt x="3250160" y="0"/>
                </a:lnTo>
                <a:lnTo>
                  <a:pt x="3250160" y="5778063"/>
                </a:lnTo>
                <a:lnTo>
                  <a:pt x="0" y="5778063"/>
                </a:lnTo>
                <a:lnTo>
                  <a:pt x="0" y="0"/>
                </a:lnTo>
                <a:close/>
              </a:path>
            </a:pathLst>
          </a:custGeom>
          <a:blipFill>
            <a:blip r:embed="rId5"/>
            <a:stretch>
              <a:fillRect/>
            </a:stretch>
          </a:blipFill>
        </p:spPr>
        <p:txBody>
          <a:bodyPr/>
          <a:lstStyle/>
          <a:p>
            <a:endParaRPr lang="en-GB"/>
          </a:p>
        </p:txBody>
      </p:sp>
      <p:sp>
        <p:nvSpPr>
          <p:cNvPr id="26" name="TextBox 25">
            <a:extLst>
              <a:ext uri="{FF2B5EF4-FFF2-40B4-BE49-F238E27FC236}">
                <a16:creationId xmlns:a16="http://schemas.microsoft.com/office/drawing/2014/main" id="{CDA1023C-7A02-FE66-27CC-F4758137AAC9}"/>
              </a:ext>
            </a:extLst>
          </p:cNvPr>
          <p:cNvSpPr txBox="1"/>
          <p:nvPr/>
        </p:nvSpPr>
        <p:spPr>
          <a:xfrm>
            <a:off x="259889" y="1049054"/>
            <a:ext cx="5369958" cy="2862322"/>
          </a:xfrm>
          <a:prstGeom prst="rect">
            <a:avLst/>
          </a:prstGeom>
          <a:noFill/>
        </p:spPr>
        <p:txBody>
          <a:bodyPr wrap="square">
            <a:spAutoFit/>
          </a:bodyPr>
          <a:lstStyle/>
          <a:p>
            <a:pPr marL="285750" indent="-285750">
              <a:buFont typeface="Arial" panose="020B0604020202020204" pitchFamily="34" charset="0"/>
              <a:buChar char="•"/>
            </a:pPr>
            <a:r>
              <a:rPr lang="en-GB" dirty="0">
                <a:latin typeface="Bookman Old Style" panose="02050604050505020204" pitchFamily="18" charset="0"/>
              </a:rPr>
              <a:t>Translation Apps allow you to type in a text in English and select a language you would like to translate it into. This is useful for real-time language translation</a:t>
            </a:r>
          </a:p>
          <a:p>
            <a:pPr marL="285750" indent="-285750">
              <a:buFont typeface="Arial" panose="020B0604020202020204" pitchFamily="34" charset="0"/>
              <a:buChar char="•"/>
            </a:pPr>
            <a:r>
              <a:rPr lang="en-GB" dirty="0">
                <a:effectLst/>
                <a:latin typeface="Bookman Old Style" panose="02050604050505020204" pitchFamily="18" charset="0"/>
              </a:rPr>
              <a:t>Speech-to-Text apps: for students who are still getting comfortable with writing in English. This can help students articulate their thoughts more easily and ensure their voice is heard.</a:t>
            </a:r>
          </a:p>
          <a:p>
            <a:pPr marL="285750" indent="-285750">
              <a:buFont typeface="Arial" panose="020B0604020202020204" pitchFamily="34" charset="0"/>
              <a:buChar char="•"/>
            </a:pPr>
            <a:endParaRPr lang="en-GB" dirty="0">
              <a:latin typeface="Bookman Old Style" panose="02050604050505020204" pitchFamily="18" charset="0"/>
            </a:endParaRPr>
          </a:p>
        </p:txBody>
      </p:sp>
    </p:spTree>
    <p:extLst>
      <p:ext uri="{BB962C8B-B14F-4D97-AF65-F5344CB8AC3E}">
        <p14:creationId xmlns:p14="http://schemas.microsoft.com/office/powerpoint/2010/main" val="1647312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1CD5-D41F-E1F9-09D3-494A4E419CCB}"/>
              </a:ext>
            </a:extLst>
          </p:cNvPr>
          <p:cNvSpPr>
            <a:spLocks noGrp="1"/>
          </p:cNvSpPr>
          <p:nvPr>
            <p:ph type="title"/>
          </p:nvPr>
        </p:nvSpPr>
        <p:spPr>
          <a:xfrm>
            <a:off x="7525899" y="-66060"/>
            <a:ext cx="4666101" cy="2354597"/>
          </a:xfrm>
        </p:spPr>
        <p:txBody>
          <a:bodyPr>
            <a:normAutofit/>
          </a:bodyPr>
          <a:lstStyle/>
          <a:p>
            <a:r>
              <a:rPr lang="en-GB" sz="2800" dirty="0"/>
              <a:t>Translation/Speech-to-text Apps:</a:t>
            </a:r>
            <a:br>
              <a:rPr lang="en-GB" sz="2800" dirty="0"/>
            </a:br>
            <a:br>
              <a:rPr lang="en-GB" sz="2800" dirty="0"/>
            </a:br>
            <a:r>
              <a:rPr lang="en-GB" sz="2800" dirty="0"/>
              <a:t> Microsoft Translator </a:t>
            </a:r>
          </a:p>
        </p:txBody>
      </p:sp>
      <p:sp>
        <p:nvSpPr>
          <p:cNvPr id="5" name="TextBox 4">
            <a:extLst>
              <a:ext uri="{FF2B5EF4-FFF2-40B4-BE49-F238E27FC236}">
                <a16:creationId xmlns:a16="http://schemas.microsoft.com/office/drawing/2014/main" id="{C3FFDCD1-B91A-5A93-A431-EAB584174432}"/>
              </a:ext>
            </a:extLst>
          </p:cNvPr>
          <p:cNvSpPr txBox="1"/>
          <p:nvPr/>
        </p:nvSpPr>
        <p:spPr>
          <a:xfrm>
            <a:off x="70122" y="4873923"/>
            <a:ext cx="4310106" cy="369332"/>
          </a:xfrm>
          <a:prstGeom prst="rect">
            <a:avLst/>
          </a:prstGeom>
          <a:noFill/>
        </p:spPr>
        <p:txBody>
          <a:bodyPr wrap="square">
            <a:spAutoFit/>
          </a:bodyPr>
          <a:lstStyle/>
          <a:p>
            <a:r>
              <a:rPr lang="en-GB" dirty="0">
                <a:latin typeface="+mj-lt"/>
                <a:hlinkClick r:id="rId3"/>
              </a:rPr>
              <a:t>App Features - Microsoft Translator</a:t>
            </a:r>
            <a:endParaRPr lang="en-GB" dirty="0">
              <a:latin typeface="+mj-lt"/>
            </a:endParaRPr>
          </a:p>
        </p:txBody>
      </p:sp>
      <p:pic>
        <p:nvPicPr>
          <p:cNvPr id="11" name="Picture 10" descr="A screenshot of a computer&#10;&#10;Description automatically generated">
            <a:extLst>
              <a:ext uri="{FF2B5EF4-FFF2-40B4-BE49-F238E27FC236}">
                <a16:creationId xmlns:a16="http://schemas.microsoft.com/office/drawing/2014/main" id="{19F08DCD-A1B1-6561-91EF-50D23C2FA084}"/>
              </a:ext>
            </a:extLst>
          </p:cNvPr>
          <p:cNvPicPr>
            <a:picLocks noChangeAspect="1"/>
          </p:cNvPicPr>
          <p:nvPr/>
        </p:nvPicPr>
        <p:blipFill rotWithShape="1">
          <a:blip r:embed="rId4">
            <a:extLst>
              <a:ext uri="{28A0092B-C50C-407E-A947-70E740481C1C}">
                <a14:useLocalDpi xmlns:a14="http://schemas.microsoft.com/office/drawing/2010/main" val="0"/>
              </a:ext>
            </a:extLst>
          </a:blip>
          <a:srcRect l="25908" t="23953" r="6111" b="5274"/>
          <a:stretch/>
        </p:blipFill>
        <p:spPr>
          <a:xfrm>
            <a:off x="0" y="9578"/>
            <a:ext cx="7527471" cy="447898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8EE77F5A-8315-C3AC-4EF9-2AC1CC40F0EE}"/>
              </a:ext>
            </a:extLst>
          </p:cNvPr>
          <p:cNvPicPr>
            <a:picLocks noChangeAspect="1"/>
          </p:cNvPicPr>
          <p:nvPr/>
        </p:nvPicPr>
        <p:blipFill rotWithShape="1">
          <a:blip r:embed="rId5">
            <a:extLst>
              <a:ext uri="{28A0092B-C50C-407E-A947-70E740481C1C}">
                <a14:useLocalDpi xmlns:a14="http://schemas.microsoft.com/office/drawing/2010/main" val="0"/>
              </a:ext>
            </a:extLst>
          </a:blip>
          <a:srcRect l="25525" t="30023" r="6918" b="19349"/>
          <a:stretch/>
        </p:blipFill>
        <p:spPr>
          <a:xfrm>
            <a:off x="4572727" y="3638088"/>
            <a:ext cx="7619273" cy="3210334"/>
          </a:xfrm>
          <a:prstGeom prst="rect">
            <a:avLst/>
          </a:prstGeom>
        </p:spPr>
      </p:pic>
      <p:pic>
        <p:nvPicPr>
          <p:cNvPr id="4098" name="Picture 2" descr="Image result for microsoft translator app">
            <a:extLst>
              <a:ext uri="{FF2B5EF4-FFF2-40B4-BE49-F238E27FC236}">
                <a16:creationId xmlns:a16="http://schemas.microsoft.com/office/drawing/2014/main" id="{9E4A9754-CB6D-39D2-3045-88D97A9BD6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53" b="6732"/>
          <a:stretch/>
        </p:blipFill>
        <p:spPr bwMode="auto">
          <a:xfrm>
            <a:off x="9371802" y="2218027"/>
            <a:ext cx="1228114" cy="13158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727DD7D-55B9-2615-CCC8-46420D80D045}"/>
              </a:ext>
            </a:extLst>
          </p:cNvPr>
          <p:cNvSpPr txBox="1"/>
          <p:nvPr/>
        </p:nvSpPr>
        <p:spPr>
          <a:xfrm>
            <a:off x="70122" y="5576113"/>
            <a:ext cx="4502605" cy="1200329"/>
          </a:xfrm>
          <a:prstGeom prst="rect">
            <a:avLst/>
          </a:prstGeom>
          <a:noFill/>
        </p:spPr>
        <p:txBody>
          <a:bodyPr wrap="square">
            <a:spAutoFit/>
          </a:bodyPr>
          <a:lstStyle/>
          <a:p>
            <a:r>
              <a:rPr lang="en-GB" dirty="0">
                <a:latin typeface="+mj-lt"/>
              </a:rPr>
              <a:t>Video Tutorial Link: </a:t>
            </a:r>
            <a:r>
              <a:rPr lang="en-GB" dirty="0">
                <a:latin typeface="+mj-lt"/>
                <a:hlinkClick r:id="rId7"/>
              </a:rPr>
              <a:t>https://youtu.be/16yAGeP2FuM?si=IJtJQ80HInq1h35X</a:t>
            </a:r>
            <a:endParaRPr lang="en-GB" dirty="0">
              <a:latin typeface="+mj-lt"/>
            </a:endParaRPr>
          </a:p>
          <a:p>
            <a:endParaRPr lang="en-GB" dirty="0"/>
          </a:p>
        </p:txBody>
      </p:sp>
    </p:spTree>
    <p:extLst>
      <p:ext uri="{BB962C8B-B14F-4D97-AF65-F5344CB8AC3E}">
        <p14:creationId xmlns:p14="http://schemas.microsoft.com/office/powerpoint/2010/main" val="4199525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9F6F7E-0EEF-3E46-063E-89511C38DC06}"/>
              </a:ext>
            </a:extLst>
          </p:cNvPr>
          <p:cNvSpPr>
            <a:spLocks noGrp="1"/>
          </p:cNvSpPr>
          <p:nvPr>
            <p:ph type="title"/>
          </p:nvPr>
        </p:nvSpPr>
        <p:spPr>
          <a:xfrm>
            <a:off x="312952" y="-255162"/>
            <a:ext cx="10353761" cy="1326321"/>
          </a:xfrm>
        </p:spPr>
        <p:txBody>
          <a:bodyPr/>
          <a:lstStyle/>
          <a:p>
            <a:r>
              <a:rPr lang="en-US" sz="3600" dirty="0"/>
              <a:t>Pupil voice </a:t>
            </a:r>
            <a:endParaRPr lang="en-GB" dirty="0"/>
          </a:p>
        </p:txBody>
      </p:sp>
      <p:sp>
        <p:nvSpPr>
          <p:cNvPr id="6" name="TextBox 5">
            <a:extLst>
              <a:ext uri="{FF2B5EF4-FFF2-40B4-BE49-F238E27FC236}">
                <a16:creationId xmlns:a16="http://schemas.microsoft.com/office/drawing/2014/main" id="{8F26951B-E653-168E-BFD8-007664D49D2C}"/>
              </a:ext>
            </a:extLst>
          </p:cNvPr>
          <p:cNvSpPr txBox="1"/>
          <p:nvPr/>
        </p:nvSpPr>
        <p:spPr>
          <a:xfrm>
            <a:off x="188777" y="3234848"/>
            <a:ext cx="11902782" cy="682366"/>
          </a:xfrm>
          <a:prstGeom prst="rect">
            <a:avLst/>
          </a:prstGeom>
          <a:noFill/>
        </p:spPr>
        <p:txBody>
          <a:bodyPr wrap="square">
            <a:spAutoFit/>
          </a:bodyPr>
          <a:lstStyle/>
          <a:p>
            <a:pPr>
              <a:lnSpc>
                <a:spcPct val="110000"/>
              </a:lnSpc>
            </a:pPr>
            <a:r>
              <a:rPr lang="en-US" sz="1800" dirty="0">
                <a:effectLst/>
                <a:latin typeface="+mj-lt"/>
              </a:rPr>
              <a:t>Gather pupil voice and revisit this regularly as they settle. This will inform any plans or support put in place. See </a:t>
            </a:r>
            <a:r>
              <a:rPr lang="en-US" dirty="0">
                <a:latin typeface="+mj-lt"/>
              </a:rPr>
              <a:t>e</a:t>
            </a:r>
            <a:r>
              <a:rPr lang="en-US" sz="1800" dirty="0">
                <a:effectLst/>
                <a:latin typeface="+mj-lt"/>
              </a:rPr>
              <a:t>xamples of how to do this below </a:t>
            </a:r>
            <a:r>
              <a:rPr lang="en-US" sz="1800" dirty="0" err="1">
                <a:effectLst/>
                <a:latin typeface="+mj-lt"/>
              </a:rPr>
              <a:t>aswell</a:t>
            </a:r>
            <a:r>
              <a:rPr lang="en-US" sz="1800" dirty="0">
                <a:effectLst/>
                <a:latin typeface="+mj-lt"/>
              </a:rPr>
              <a:t> as links for further information:</a:t>
            </a:r>
          </a:p>
        </p:txBody>
      </p:sp>
      <p:sp>
        <p:nvSpPr>
          <p:cNvPr id="7" name="Content Placeholder 2">
            <a:extLst>
              <a:ext uri="{FF2B5EF4-FFF2-40B4-BE49-F238E27FC236}">
                <a16:creationId xmlns:a16="http://schemas.microsoft.com/office/drawing/2014/main" id="{EB3AC600-29FC-946A-DBBF-9EDEEADC439C}"/>
              </a:ext>
            </a:extLst>
          </p:cNvPr>
          <p:cNvSpPr txBox="1">
            <a:spLocks/>
          </p:cNvSpPr>
          <p:nvPr/>
        </p:nvSpPr>
        <p:spPr>
          <a:xfrm>
            <a:off x="149864" y="3835189"/>
            <a:ext cx="8552702" cy="4697887"/>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10000"/>
              </a:lnSpc>
            </a:pPr>
            <a:r>
              <a:rPr lang="en-US" sz="1800" dirty="0">
                <a:effectLst/>
                <a:latin typeface="+mj-lt"/>
              </a:rPr>
              <a:t>Creating talking mats using widget with labels in different languages to explore interests, areas of strength/ difficulty and to gather information.</a:t>
            </a:r>
          </a:p>
          <a:p>
            <a:pPr>
              <a:lnSpc>
                <a:spcPct val="110000"/>
              </a:lnSpc>
            </a:pPr>
            <a:r>
              <a:rPr lang="en-US" sz="1800" dirty="0">
                <a:effectLst/>
                <a:latin typeface="+mj-lt"/>
              </a:rPr>
              <a:t>Using translation apps to aid check-ins</a:t>
            </a:r>
          </a:p>
          <a:p>
            <a:pPr>
              <a:lnSpc>
                <a:spcPct val="110000"/>
              </a:lnSpc>
            </a:pPr>
            <a:r>
              <a:rPr lang="en-US" sz="1800" dirty="0">
                <a:effectLst/>
                <a:latin typeface="+mj-lt"/>
              </a:rPr>
              <a:t>3 houses approach – simplify and use visual aids/translation apps to find out what their worries, strengths and hopes/dreams are. </a:t>
            </a:r>
          </a:p>
          <a:p>
            <a:pPr>
              <a:lnSpc>
                <a:spcPct val="110000"/>
              </a:lnSpc>
            </a:pPr>
            <a:r>
              <a:rPr lang="en-GB" sz="1800" dirty="0">
                <a:effectLst/>
                <a:latin typeface="+mj-lt"/>
              </a:rPr>
              <a:t>Ideal school, classroom, peers, teachers – use visual prompts to explore. </a:t>
            </a:r>
            <a:r>
              <a:rPr lang="en-GB" sz="1800" dirty="0">
                <a:latin typeface="+mj-lt"/>
                <a:hlinkClick r:id="rId3"/>
              </a:rPr>
              <a:t>Drawing-the-Ideal-School.pdf</a:t>
            </a:r>
            <a:endParaRPr lang="en-US" sz="1800" dirty="0">
              <a:effectLst/>
              <a:latin typeface="+mj-lt"/>
            </a:endParaRPr>
          </a:p>
          <a:p>
            <a:pPr>
              <a:lnSpc>
                <a:spcPct val="110000"/>
              </a:lnSpc>
            </a:pPr>
            <a:endParaRPr lang="en-US" sz="1800" dirty="0">
              <a:effectLst/>
              <a:latin typeface="+mj-lt"/>
            </a:endParaRPr>
          </a:p>
          <a:p>
            <a:pPr>
              <a:lnSpc>
                <a:spcPct val="110000"/>
              </a:lnSpc>
            </a:pPr>
            <a:endParaRPr lang="en-US" sz="1800" dirty="0">
              <a:effectLst/>
              <a:latin typeface="+mj-lt"/>
            </a:endParaRPr>
          </a:p>
          <a:p>
            <a:pPr>
              <a:lnSpc>
                <a:spcPct val="110000"/>
              </a:lnSpc>
            </a:pPr>
            <a:endParaRPr lang="en-US" sz="1800" dirty="0">
              <a:effectLst/>
              <a:latin typeface="+mj-lt"/>
            </a:endParaRPr>
          </a:p>
          <a:p>
            <a:pPr>
              <a:lnSpc>
                <a:spcPct val="110000"/>
              </a:lnSpc>
            </a:pPr>
            <a:endParaRPr lang="en-US" sz="1800" dirty="0">
              <a:effectLst/>
              <a:latin typeface="+mj-lt"/>
            </a:endParaRPr>
          </a:p>
        </p:txBody>
      </p:sp>
      <p:sp>
        <p:nvSpPr>
          <p:cNvPr id="8" name="TextBox 7">
            <a:extLst>
              <a:ext uri="{FF2B5EF4-FFF2-40B4-BE49-F238E27FC236}">
                <a16:creationId xmlns:a16="http://schemas.microsoft.com/office/drawing/2014/main" id="{0D7234D5-216C-CF6C-5D43-9A18E9DDB72E}"/>
              </a:ext>
            </a:extLst>
          </p:cNvPr>
          <p:cNvSpPr txBox="1"/>
          <p:nvPr/>
        </p:nvSpPr>
        <p:spPr>
          <a:xfrm>
            <a:off x="8753099" y="3939596"/>
            <a:ext cx="3338460" cy="2815258"/>
          </a:xfrm>
          <a:prstGeom prst="rect">
            <a:avLst/>
          </a:prstGeom>
          <a:noFill/>
        </p:spPr>
        <p:txBody>
          <a:bodyPr wrap="square">
            <a:spAutoFit/>
          </a:bodyPr>
          <a:lstStyle/>
          <a:p>
            <a:pPr marL="285750" indent="-285750">
              <a:lnSpc>
                <a:spcPct val="110000"/>
              </a:lnSpc>
              <a:buFont typeface="Arial" panose="020B0604020202020204" pitchFamily="34" charset="0"/>
              <a:buChar char="•"/>
            </a:pPr>
            <a:r>
              <a:rPr lang="en-US" sz="1800" dirty="0">
                <a:effectLst/>
                <a:latin typeface="+mj-lt"/>
              </a:rPr>
              <a:t>‘All about Me’ folder/book with pictures, drawings/things that are important to them. </a:t>
            </a:r>
          </a:p>
          <a:p>
            <a:pPr marL="285750" indent="-285750">
              <a:lnSpc>
                <a:spcPct val="110000"/>
              </a:lnSpc>
              <a:buFont typeface="Arial" panose="020B0604020202020204" pitchFamily="34" charset="0"/>
              <a:buChar char="•"/>
            </a:pPr>
            <a:r>
              <a:rPr lang="en-US" sz="1800" dirty="0">
                <a:effectLst/>
                <a:latin typeface="+mj-lt"/>
              </a:rPr>
              <a:t>Emotions cards and card sorting tasks </a:t>
            </a:r>
          </a:p>
          <a:p>
            <a:pPr marL="285750" indent="-285750">
              <a:lnSpc>
                <a:spcPct val="110000"/>
              </a:lnSpc>
              <a:buFont typeface="Arial" panose="020B0604020202020204" pitchFamily="34" charset="0"/>
              <a:buChar char="•"/>
            </a:pPr>
            <a:r>
              <a:rPr lang="en-US" sz="1800" dirty="0">
                <a:effectLst/>
                <a:latin typeface="+mj-lt"/>
              </a:rPr>
              <a:t>Visual Rating scales/ emotions thermometers</a:t>
            </a:r>
          </a:p>
        </p:txBody>
      </p:sp>
      <p:pic>
        <p:nvPicPr>
          <p:cNvPr id="9" name="Picture 4" descr="A Therapeutic Treasure Deck of Sentence Completion &amp; Feelings Cards">
            <a:extLst>
              <a:ext uri="{FF2B5EF4-FFF2-40B4-BE49-F238E27FC236}">
                <a16:creationId xmlns:a16="http://schemas.microsoft.com/office/drawing/2014/main" id="{8AE6457F-933D-F1FC-A3B3-37CEA21FFD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44" t="11173" r="11923" b="10415"/>
          <a:stretch/>
        </p:blipFill>
        <p:spPr bwMode="auto">
          <a:xfrm>
            <a:off x="459963" y="138695"/>
            <a:ext cx="1379391" cy="1827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REE Feeling Chart for Kindergarteners with Photos">
            <a:extLst>
              <a:ext uri="{FF2B5EF4-FFF2-40B4-BE49-F238E27FC236}">
                <a16:creationId xmlns:a16="http://schemas.microsoft.com/office/drawing/2014/main" id="{58F2106D-B664-4D8C-E6BF-7F0012F89B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09173" y="165437"/>
            <a:ext cx="1545857" cy="17660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idgit Software - 📷 Repost @wordsfirstltd Abi has been using talking mats  as a thinking tool to support students to share their views about school  ahead of their annual reviews. It's been">
            <a:extLst>
              <a:ext uri="{FF2B5EF4-FFF2-40B4-BE49-F238E27FC236}">
                <a16:creationId xmlns:a16="http://schemas.microsoft.com/office/drawing/2014/main" id="{FCEC61CD-3BB7-969F-0DDA-45EDE3113D1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77170" y="844827"/>
            <a:ext cx="2863578" cy="2173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Three Houses | the Three Houses Activity | Children Worries and ...">
            <a:extLst>
              <a:ext uri="{FF2B5EF4-FFF2-40B4-BE49-F238E27FC236}">
                <a16:creationId xmlns:a16="http://schemas.microsoft.com/office/drawing/2014/main" id="{14A1A431-4316-9A11-BE54-6791AB0011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27" t="15633" r="8110" b="15866"/>
          <a:stretch/>
        </p:blipFill>
        <p:spPr bwMode="auto">
          <a:xfrm>
            <a:off x="7324635" y="103146"/>
            <a:ext cx="4766924" cy="26558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CA81D1F-395F-8617-E8A3-A0334A026BCE}"/>
              </a:ext>
            </a:extLst>
          </p:cNvPr>
          <p:cNvSpPr txBox="1"/>
          <p:nvPr/>
        </p:nvSpPr>
        <p:spPr>
          <a:xfrm>
            <a:off x="312952" y="2034519"/>
            <a:ext cx="3906983" cy="1200329"/>
          </a:xfrm>
          <a:prstGeom prst="rect">
            <a:avLst/>
          </a:prstGeom>
          <a:noFill/>
        </p:spPr>
        <p:txBody>
          <a:bodyPr wrap="square">
            <a:spAutoFit/>
          </a:bodyPr>
          <a:lstStyle/>
          <a:p>
            <a:r>
              <a:rPr lang="en-GB" dirty="0">
                <a:latin typeface="+mj-lt"/>
                <a:hlinkClick r:id="rId8"/>
              </a:rPr>
              <a:t>highland-council-psychological-service-tools-for-gathering-the-views-of-children-and-young-people-may-2020.pdf</a:t>
            </a:r>
            <a:endParaRPr lang="en-GB" dirty="0">
              <a:latin typeface="+mj-lt"/>
            </a:endParaRPr>
          </a:p>
        </p:txBody>
      </p:sp>
    </p:spTree>
    <p:extLst>
      <p:ext uri="{BB962C8B-B14F-4D97-AF65-F5344CB8AC3E}">
        <p14:creationId xmlns:p14="http://schemas.microsoft.com/office/powerpoint/2010/main" val="1976203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A183368-DD89-DA1C-BCA7-CD8E9D3E2AAF}"/>
              </a:ext>
            </a:extLst>
          </p:cNvPr>
          <p:cNvPicPr>
            <a:picLocks noChangeAspect="1"/>
          </p:cNvPicPr>
          <p:nvPr/>
        </p:nvPicPr>
        <p:blipFill>
          <a:blip r:embed="rId2"/>
          <a:stretch>
            <a:fillRect/>
          </a:stretch>
        </p:blipFill>
        <p:spPr>
          <a:xfrm>
            <a:off x="5322165" y="134302"/>
            <a:ext cx="5965945" cy="6917959"/>
          </a:xfrm>
          <a:prstGeom prst="rect">
            <a:avLst/>
          </a:prstGeom>
        </p:spPr>
      </p:pic>
      <p:sp>
        <p:nvSpPr>
          <p:cNvPr id="14" name="TextBox 13">
            <a:extLst>
              <a:ext uri="{FF2B5EF4-FFF2-40B4-BE49-F238E27FC236}">
                <a16:creationId xmlns:a16="http://schemas.microsoft.com/office/drawing/2014/main" id="{4B2BB645-F2EB-F763-5170-B2BC92910642}"/>
              </a:ext>
            </a:extLst>
          </p:cNvPr>
          <p:cNvSpPr txBox="1"/>
          <p:nvPr/>
        </p:nvSpPr>
        <p:spPr>
          <a:xfrm>
            <a:off x="555455" y="687852"/>
            <a:ext cx="3086889" cy="1384995"/>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latin typeface="+mj-lt"/>
              </a:rPr>
              <a:t>Checklist for preparing for new arrivals</a:t>
            </a:r>
          </a:p>
        </p:txBody>
      </p:sp>
      <p:pic>
        <p:nvPicPr>
          <p:cNvPr id="15" name="Picture 14" descr="A neon sign with text&#10;&#10;Description automatically generated">
            <a:extLst>
              <a:ext uri="{FF2B5EF4-FFF2-40B4-BE49-F238E27FC236}">
                <a16:creationId xmlns:a16="http://schemas.microsoft.com/office/drawing/2014/main" id="{11C46213-5C20-4B00-36EA-0D2942DB8F51}"/>
              </a:ext>
            </a:extLst>
          </p:cNvPr>
          <p:cNvPicPr>
            <a:picLocks noChangeAspect="1"/>
          </p:cNvPicPr>
          <p:nvPr/>
        </p:nvPicPr>
        <p:blipFill>
          <a:blip r:embed="rId3"/>
          <a:srcRect l="17973" r="17976" b="3"/>
          <a:stretch/>
        </p:blipFill>
        <p:spPr>
          <a:xfrm>
            <a:off x="968400" y="2354241"/>
            <a:ext cx="2261001" cy="3529868"/>
          </a:xfrm>
          <a:prstGeom prst="rect">
            <a:avLst/>
          </a:prstGeom>
        </p:spPr>
      </p:pic>
    </p:spTree>
    <p:extLst>
      <p:ext uri="{BB962C8B-B14F-4D97-AF65-F5344CB8AC3E}">
        <p14:creationId xmlns:p14="http://schemas.microsoft.com/office/powerpoint/2010/main" val="186089654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ED00-627D-81DA-3786-1021028B4A01}"/>
              </a:ext>
            </a:extLst>
          </p:cNvPr>
          <p:cNvSpPr>
            <a:spLocks noGrp="1"/>
          </p:cNvSpPr>
          <p:nvPr>
            <p:ph type="title"/>
          </p:nvPr>
        </p:nvSpPr>
        <p:spPr/>
        <p:txBody>
          <a:bodyPr>
            <a:normAutofit/>
          </a:bodyPr>
          <a:lstStyle/>
          <a:p>
            <a:r>
              <a:rPr lang="en-GB" sz="2800" dirty="0"/>
              <a:t>Further reading/Resources</a:t>
            </a:r>
          </a:p>
        </p:txBody>
      </p:sp>
      <p:sp>
        <p:nvSpPr>
          <p:cNvPr id="3" name="TextBox 2">
            <a:extLst>
              <a:ext uri="{FF2B5EF4-FFF2-40B4-BE49-F238E27FC236}">
                <a16:creationId xmlns:a16="http://schemas.microsoft.com/office/drawing/2014/main" id="{EE62CD04-3BBA-FCDA-BCAD-124C3C2ED331}"/>
              </a:ext>
            </a:extLst>
          </p:cNvPr>
          <p:cNvSpPr txBox="1"/>
          <p:nvPr/>
        </p:nvSpPr>
        <p:spPr>
          <a:xfrm>
            <a:off x="530796" y="1935921"/>
            <a:ext cx="11119758" cy="3970318"/>
          </a:xfrm>
          <a:prstGeom prst="rect">
            <a:avLst/>
          </a:prstGeom>
          <a:noFill/>
        </p:spPr>
        <p:txBody>
          <a:bodyPr wrap="square" rtlCol="0">
            <a:spAutoFit/>
          </a:bodyPr>
          <a:lstStyle/>
          <a:p>
            <a:pPr marL="285750" indent="-285750">
              <a:buFont typeface="Arial" panose="020B0604020202020204" pitchFamily="34" charset="0"/>
              <a:buChar char="•"/>
            </a:pPr>
            <a:r>
              <a:rPr lang="en-GB" dirty="0"/>
              <a:t>The Bell Foundation – information around evidence-based language education (very informative YouTube videos on different aspects of supporting EAL learners!) Also have an assessment framework and progress tracker tool, worksheets and activities. </a:t>
            </a:r>
            <a:r>
              <a:rPr lang="en-GB" dirty="0">
                <a:hlinkClick r:id="rId2"/>
              </a:rPr>
              <a:t>The Bell Foundation - Changing lives and overcoming exclusion through language education</a:t>
            </a:r>
            <a:endParaRPr lang="en-GB" dirty="0"/>
          </a:p>
          <a:p>
            <a:pPr marL="285750" indent="-285750">
              <a:buFont typeface="Arial" panose="020B0604020202020204" pitchFamily="34" charset="0"/>
              <a:buChar char="•"/>
            </a:pPr>
            <a:r>
              <a:rPr lang="en-GB" dirty="0"/>
              <a:t>NASSEA – the website has a wealth of resources for improving teaching and learning of EAL, black and minority ethnic students, </a:t>
            </a:r>
            <a:r>
              <a:rPr lang="en-GB" dirty="0" err="1"/>
              <a:t>eg</a:t>
            </a:r>
            <a:r>
              <a:rPr lang="en-GB" dirty="0"/>
              <a:t> EAL assessment framework including an EYFS version; Maths word list; cultural calendar. </a:t>
            </a:r>
            <a:r>
              <a:rPr lang="en-GB" dirty="0" err="1">
                <a:hlinkClick r:id="rId3"/>
              </a:rPr>
              <a:t>Nassea</a:t>
            </a:r>
            <a:r>
              <a:rPr lang="en-GB" dirty="0">
                <a:hlinkClick r:id="rId3"/>
              </a:rPr>
              <a:t> | Improving teaching and learning for black and minority ethnic pupils</a:t>
            </a:r>
            <a:endParaRPr lang="en-GB" dirty="0"/>
          </a:p>
          <a:p>
            <a:pPr marL="285750" indent="-285750">
              <a:buFont typeface="Arial" panose="020B0604020202020204" pitchFamily="34" charset="0"/>
              <a:buChar char="•"/>
            </a:pPr>
            <a:r>
              <a:rPr lang="en-GB" dirty="0"/>
              <a:t>Guidance for the assessment of newly arrived pupils learning English as an additional language in Key Stages 1 and 2: </a:t>
            </a:r>
            <a:r>
              <a:rPr lang="en-GB" dirty="0">
                <a:hlinkClick r:id="rId4"/>
              </a:rPr>
              <a:t>PDF VERSION</a:t>
            </a:r>
            <a:endParaRPr lang="en-GB" dirty="0"/>
          </a:p>
          <a:p>
            <a:pPr marL="285750" indent="-285750">
              <a:buFont typeface="Arial" panose="020B0604020202020204" pitchFamily="34" charset="0"/>
              <a:buChar char="•"/>
            </a:pPr>
            <a:r>
              <a:rPr lang="en-GB" dirty="0"/>
              <a:t>Welcoming Newly Arrived Bilingual Pupils: </a:t>
            </a:r>
            <a:r>
              <a:rPr lang="en-GB" dirty="0">
                <a:hlinkClick r:id="rId5"/>
              </a:rPr>
              <a:t>New Arrivals</a:t>
            </a:r>
            <a:endParaRPr lang="en-GB" dirty="0"/>
          </a:p>
          <a:p>
            <a:pPr marL="285750" indent="-285750">
              <a:buFont typeface="Arial" panose="020B0604020202020204" pitchFamily="34" charset="0"/>
              <a:buChar char="•"/>
            </a:pPr>
            <a:r>
              <a:rPr lang="en-GB" dirty="0"/>
              <a:t>Milton Keynes Council guidance for induction, assessment, well-being and other areas of support:  </a:t>
            </a:r>
            <a:r>
              <a:rPr lang="en-GB" dirty="0">
                <a:hlinkClick r:id="rId6"/>
              </a:rPr>
              <a:t>https://www.milton-keynes.gov.uk/schools-and-lifelong-learning/ethnic-minority-achievement/newly-arrived-international-pupils</a:t>
            </a:r>
            <a:endParaRPr lang="en-GB" dirty="0"/>
          </a:p>
          <a:p>
            <a:pPr marL="285750" indent="-285750">
              <a:buFont typeface="Arial" panose="020B0604020202020204" pitchFamily="34" charset="0"/>
              <a:buChar char="•"/>
            </a:pPr>
            <a:r>
              <a:rPr lang="en-GB" dirty="0">
                <a:latin typeface="Bookman Old Style" panose="02050604050505020204" pitchFamily="18" charset="0"/>
              </a:rPr>
              <a:t>Research on </a:t>
            </a:r>
            <a:r>
              <a:rPr lang="en-GB" b="0" i="0" dirty="0">
                <a:effectLst/>
                <a:latin typeface="Bookman Old Style" panose="02050604050505020204" pitchFamily="18" charset="0"/>
              </a:rPr>
              <a:t>EAL learners’ own accounts of their experiences:</a:t>
            </a:r>
            <a:r>
              <a:rPr lang="en-GB" dirty="0">
                <a:hlinkClick r:id="rId7"/>
              </a:rPr>
              <a:t> CERES_Executive_summary.pdf</a:t>
            </a:r>
            <a:r>
              <a:rPr lang="en-GB" b="0" i="0" dirty="0">
                <a:effectLst/>
                <a:latin typeface="Bookman Old Style" panose="02050604050505020204" pitchFamily="18" charset="0"/>
              </a:rPr>
              <a:t> </a:t>
            </a:r>
            <a:endParaRPr lang="en-GB" dirty="0">
              <a:latin typeface="Bookman Old Style" panose="02050604050505020204" pitchFamily="18" charset="0"/>
            </a:endParaRPr>
          </a:p>
        </p:txBody>
      </p:sp>
    </p:spTree>
    <p:extLst>
      <p:ext uri="{BB962C8B-B14F-4D97-AF65-F5344CB8AC3E}">
        <p14:creationId xmlns:p14="http://schemas.microsoft.com/office/powerpoint/2010/main" val="80140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
        <p:nvSpPr>
          <p:cNvPr id="8" name="Content Placeholder 2">
            <a:extLst>
              <a:ext uri="{FF2B5EF4-FFF2-40B4-BE49-F238E27FC236}">
                <a16:creationId xmlns:a16="http://schemas.microsoft.com/office/drawing/2014/main" id="{861438F8-5D29-5ADD-D3C5-48797368B18B}"/>
              </a:ext>
            </a:extLst>
          </p:cNvPr>
          <p:cNvSpPr>
            <a:spLocks noGrp="1"/>
          </p:cNvSpPr>
          <p:nvPr>
            <p:ph idx="1"/>
          </p:nvPr>
        </p:nvSpPr>
        <p:spPr>
          <a:xfrm>
            <a:off x="4335096" y="154745"/>
            <a:ext cx="7688720" cy="6703255"/>
          </a:xfrm>
        </p:spPr>
        <p:txBody>
          <a:bodyPr anchor="ctr">
            <a:normAutofit/>
          </a:bodyPr>
          <a:lstStyle/>
          <a:p>
            <a:pPr marL="0" indent="0">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Cultural Sensitivity:</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Create a space where students feel their culture is respected and celebrated. Display multicultural artwork, signs, and information in multiple languages where possible.</a:t>
            </a: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Create opportunities for students to share own their cultural traditions, music, food, and stories with the school community to foster a sense of belonging. </a:t>
            </a:r>
            <a:r>
              <a:rPr lang="en-GB" sz="1800" kern="100" dirty="0" err="1">
                <a:effectLst/>
                <a:latin typeface="Bookman Old Style" panose="02050604050505020204" pitchFamily="18" charset="0"/>
                <a:ea typeface="Calibri" panose="020F0502020204030204" pitchFamily="34" charset="0"/>
                <a:cs typeface="Times New Roman" panose="02020603050405020304" pitchFamily="18" charset="0"/>
              </a:rPr>
              <a:t>E.g</a:t>
            </a: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 a dedicated Culture Day </a:t>
            </a: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Make an effort to get to know their culture, language and previous experiences as some individuals hold their culture very close to their identity and the experience of a cultural shift when moving to a new country may feel like a loss of a part of their identity. One fun way to do this is to exchange a word of the day between you, in English and their home language so they are ‘teaching you’ and sharing their language with you. </a:t>
            </a:r>
          </a:p>
          <a:p>
            <a:pPr>
              <a:lnSpc>
                <a:spcPct val="110000"/>
              </a:lnSpc>
            </a:pPr>
            <a:endParaRPr lang="en-GB" sz="1400" dirty="0">
              <a:latin typeface="Bookman Old Style" panose="02050604050505020204" pitchFamily="18" charset="0"/>
            </a:endParaRPr>
          </a:p>
        </p:txBody>
      </p:sp>
      <p:sp>
        <p:nvSpPr>
          <p:cNvPr id="6" name="Title 1">
            <a:extLst>
              <a:ext uri="{FF2B5EF4-FFF2-40B4-BE49-F238E27FC236}">
                <a16:creationId xmlns:a16="http://schemas.microsoft.com/office/drawing/2014/main" id="{9B134B37-D665-9E54-B167-4C44F9B7D0D6}"/>
              </a:ext>
            </a:extLst>
          </p:cNvPr>
          <p:cNvSpPr>
            <a:spLocks noGrp="1"/>
          </p:cNvSpPr>
          <p:nvPr>
            <p:ph type="title"/>
          </p:nvPr>
        </p:nvSpPr>
        <p:spPr>
          <a:xfrm>
            <a:off x="590934" y="278704"/>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spTree>
    <p:extLst>
      <p:ext uri="{BB962C8B-B14F-4D97-AF65-F5344CB8AC3E}">
        <p14:creationId xmlns:p14="http://schemas.microsoft.com/office/powerpoint/2010/main" val="76695164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
        <p:nvSpPr>
          <p:cNvPr id="8" name="Content Placeholder 2">
            <a:extLst>
              <a:ext uri="{FF2B5EF4-FFF2-40B4-BE49-F238E27FC236}">
                <a16:creationId xmlns:a16="http://schemas.microsoft.com/office/drawing/2014/main" id="{861438F8-5D29-5ADD-D3C5-48797368B18B}"/>
              </a:ext>
            </a:extLst>
          </p:cNvPr>
          <p:cNvSpPr>
            <a:spLocks noGrp="1"/>
          </p:cNvSpPr>
          <p:nvPr>
            <p:ph idx="1"/>
          </p:nvPr>
        </p:nvSpPr>
        <p:spPr>
          <a:xfrm>
            <a:off x="4335096" y="154745"/>
            <a:ext cx="7688720" cy="6703255"/>
          </a:xfrm>
        </p:spPr>
        <p:txBody>
          <a:bodyPr anchor="ctr">
            <a:normAutofit/>
          </a:bodyPr>
          <a:lstStyle/>
          <a:p>
            <a:pPr marL="0" lvl="0" indent="0">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Supporting Family Engagement:</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Engage with the families of international students through parent-teacher meetings, offering interpretation and translation services when necessary. This can be done via translation apps or identifying a member of staff that speaks the same language in the school and can translate. </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Including lots of visuals for parents as well when sending home any written information. </a:t>
            </a: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Provide families with an introduction/welcome meeting that informs them about school policies, events, and ways to support their child’s education as they may not be familiar with the way the English education system works. </a:t>
            </a:r>
          </a:p>
          <a:p>
            <a:pPr>
              <a:lnSpc>
                <a:spcPct val="110000"/>
              </a:lnSpc>
            </a:pPr>
            <a:endParaRPr lang="en-GB" sz="1800" dirty="0">
              <a:latin typeface="Bookman Old Style" panose="02050604050505020204" pitchFamily="18" charset="0"/>
            </a:endParaRPr>
          </a:p>
        </p:txBody>
      </p:sp>
      <p:sp>
        <p:nvSpPr>
          <p:cNvPr id="6" name="Title 1">
            <a:extLst>
              <a:ext uri="{FF2B5EF4-FFF2-40B4-BE49-F238E27FC236}">
                <a16:creationId xmlns:a16="http://schemas.microsoft.com/office/drawing/2014/main" id="{9B134B37-D665-9E54-B167-4C44F9B7D0D6}"/>
              </a:ext>
            </a:extLst>
          </p:cNvPr>
          <p:cNvSpPr>
            <a:spLocks noGrp="1"/>
          </p:cNvSpPr>
          <p:nvPr>
            <p:ph type="title"/>
          </p:nvPr>
        </p:nvSpPr>
        <p:spPr>
          <a:xfrm>
            <a:off x="590934" y="278704"/>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spTree>
    <p:extLst>
      <p:ext uri="{BB962C8B-B14F-4D97-AF65-F5344CB8AC3E}">
        <p14:creationId xmlns:p14="http://schemas.microsoft.com/office/powerpoint/2010/main" val="47089040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
        <p:nvSpPr>
          <p:cNvPr id="6" name="Content Placeholder 2">
            <a:extLst>
              <a:ext uri="{FF2B5EF4-FFF2-40B4-BE49-F238E27FC236}">
                <a16:creationId xmlns:a16="http://schemas.microsoft.com/office/drawing/2014/main" id="{50B9B13B-300E-284B-0525-DEADD0986DC8}"/>
              </a:ext>
            </a:extLst>
          </p:cNvPr>
          <p:cNvSpPr>
            <a:spLocks noGrp="1"/>
          </p:cNvSpPr>
          <p:nvPr>
            <p:ph idx="1"/>
          </p:nvPr>
        </p:nvSpPr>
        <p:spPr>
          <a:xfrm>
            <a:off x="4254073" y="0"/>
            <a:ext cx="7937925" cy="6858000"/>
          </a:xfrm>
        </p:spPr>
        <p:txBody>
          <a:bodyPr anchor="ctr">
            <a:noAutofit/>
          </a:bodyPr>
          <a:lstStyle/>
          <a:p>
            <a:pPr marL="0" lvl="0" indent="0">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Learning Support</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Inclusive teaching strategies with interactive lessons, scaffolding and integrated practical/visual learning opportunities. This reduces any cognitive load required to learn the lesson content and decoding the language used. </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Classroom integration: The classroom environment provides the experience of social and academic inclusion with access to people using English in different contexts, creating more valuable and rich learning experiences than 1-1 work separately with an adult. </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Allow them time to adjust to a new educational system and styles of teaching. Lowering demands (especially language-based demands) in the initial stages of settling. </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Clear, chunked down, step-by-step instructions for learning tasks with processing time where possible.  </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Consistency of visual prompts/aids so children can make links and process information without getting confused. </a:t>
            </a: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Regular Learning breaks</a:t>
            </a:r>
            <a:r>
              <a:rPr lang="en-GB" sz="1800" kern="100" dirty="0">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6986DEB3-8161-32C4-A205-7B4B945F851C}"/>
              </a:ext>
            </a:extLst>
          </p:cNvPr>
          <p:cNvSpPr>
            <a:spLocks noGrp="1"/>
          </p:cNvSpPr>
          <p:nvPr>
            <p:ph type="title"/>
          </p:nvPr>
        </p:nvSpPr>
        <p:spPr>
          <a:xfrm>
            <a:off x="550266" y="339254"/>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spTree>
    <p:extLst>
      <p:ext uri="{BB962C8B-B14F-4D97-AF65-F5344CB8AC3E}">
        <p14:creationId xmlns:p14="http://schemas.microsoft.com/office/powerpoint/2010/main" val="270202147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463EDE-43CD-1D0F-F3B1-8CA20F905F54}"/>
              </a:ext>
            </a:extLst>
          </p:cNvPr>
          <p:cNvSpPr>
            <a:spLocks noGrp="1"/>
          </p:cNvSpPr>
          <p:nvPr>
            <p:ph idx="1"/>
          </p:nvPr>
        </p:nvSpPr>
        <p:spPr>
          <a:xfrm>
            <a:off x="4254299" y="351882"/>
            <a:ext cx="7745532" cy="2996099"/>
          </a:xfrm>
        </p:spPr>
        <p:txBody>
          <a:bodyPr anchor="ctr">
            <a:noAutofit/>
          </a:bodyPr>
          <a:lstStyle/>
          <a:p>
            <a:pPr marL="0" marR="0" lvl="0" indent="0" algn="l"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lang="en-GB" sz="1800" b="1" kern="100" dirty="0">
                <a:solidFill>
                  <a:prstClr val="black"/>
                </a:solidFill>
                <a:effectLst/>
                <a:latin typeface="Bookman Old Style" panose="02050604050505020204" pitchFamily="18" charset="0"/>
                <a:ea typeface="Calibri" panose="020F0502020204030204" pitchFamily="34" charset="0"/>
                <a:cs typeface="Times New Roman" panose="02020603050405020304" pitchFamily="18" charset="0"/>
              </a:rPr>
              <a:t>Using a</a:t>
            </a:r>
            <a:r>
              <a:rPr kumimoji="0" lang="en-GB" sz="1800" b="1" i="0" u="none" strike="noStrike" kern="1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 Translanguaging approach</a:t>
            </a:r>
            <a:endParaRPr lang="en-GB" sz="1400" dirty="0">
              <a:effectLst/>
              <a:latin typeface="Bookman Old Style" panose="02050604050505020204" pitchFamily="18" charset="0"/>
            </a:endParaRPr>
          </a:p>
          <a:p>
            <a:pPr>
              <a:lnSpc>
                <a:spcPct val="110000"/>
              </a:lnSpc>
            </a:pPr>
            <a:r>
              <a:rPr lang="en-GB" sz="1800" dirty="0">
                <a:effectLst/>
                <a:latin typeface="Bookman Old Style" panose="02050604050505020204" pitchFamily="18" charset="0"/>
              </a:rPr>
              <a:t>Encourage children to speak, write and/or translate to and from their preferred language and English. Encouraging translanguaging involves fostering positive attitudes towards multilingualism. All EAL learners have useful language skills in their first language, and many also have literacy skills, which they can build on to acquire English. to English. </a:t>
            </a:r>
          </a:p>
          <a:p>
            <a:pPr>
              <a:lnSpc>
                <a:spcPct val="110000"/>
              </a:lnSpc>
            </a:pPr>
            <a:endParaRPr lang="en-GB" sz="1400" dirty="0">
              <a:effectLst/>
              <a:latin typeface="Bookman Old Style" panose="02050604050505020204" pitchFamily="18" charset="0"/>
            </a:endParaRPr>
          </a:p>
        </p:txBody>
      </p:sp>
      <p:sp>
        <p:nvSpPr>
          <p:cNvPr id="9" name="Title 1">
            <a:extLst>
              <a:ext uri="{FF2B5EF4-FFF2-40B4-BE49-F238E27FC236}">
                <a16:creationId xmlns:a16="http://schemas.microsoft.com/office/drawing/2014/main" id="{9399D45C-2FA2-DBBB-9C29-5FFF1496BC44}"/>
              </a:ext>
            </a:extLst>
          </p:cNvPr>
          <p:cNvSpPr>
            <a:spLocks noGrp="1"/>
          </p:cNvSpPr>
          <p:nvPr>
            <p:ph type="title"/>
          </p:nvPr>
        </p:nvSpPr>
        <p:spPr>
          <a:xfrm>
            <a:off x="623178" y="375583"/>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pic>
        <p:nvPicPr>
          <p:cNvPr id="11" name="Picture 10" descr="A neon sign with text&#10;&#10;Description automatically generated">
            <a:extLst>
              <a:ext uri="{FF2B5EF4-FFF2-40B4-BE49-F238E27FC236}">
                <a16:creationId xmlns:a16="http://schemas.microsoft.com/office/drawing/2014/main" id="{C29964C5-895B-D738-CFFD-AE63D32102AA}"/>
              </a:ext>
            </a:extLst>
          </p:cNvPr>
          <p:cNvPicPr>
            <a:picLocks noChangeAspect="1"/>
          </p:cNvPicPr>
          <p:nvPr/>
        </p:nvPicPr>
        <p:blipFill>
          <a:blip r:embed="rId2"/>
          <a:srcRect l="17973" r="17976" b="3"/>
          <a:stretch/>
        </p:blipFill>
        <p:spPr>
          <a:xfrm>
            <a:off x="1010863" y="2208627"/>
            <a:ext cx="2261001" cy="3529868"/>
          </a:xfrm>
          <a:prstGeom prst="rect">
            <a:avLst/>
          </a:prstGeom>
        </p:spPr>
      </p:pic>
      <p:pic>
        <p:nvPicPr>
          <p:cNvPr id="2" name="Picture 2" descr="Translanguaging Lets ELs Use Everything in Their Toolboxes">
            <a:extLst>
              <a:ext uri="{FF2B5EF4-FFF2-40B4-BE49-F238E27FC236}">
                <a16:creationId xmlns:a16="http://schemas.microsoft.com/office/drawing/2014/main" id="{4744AED3-B784-52D7-E42A-77B44913D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87" t="15431"/>
          <a:stretch/>
        </p:blipFill>
        <p:spPr bwMode="auto">
          <a:xfrm>
            <a:off x="7813685" y="2926080"/>
            <a:ext cx="4214575" cy="3931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6EF2B3-5A57-431B-5897-9BB226B26D56}"/>
              </a:ext>
            </a:extLst>
          </p:cNvPr>
          <p:cNvSpPr txBox="1"/>
          <p:nvPr/>
        </p:nvSpPr>
        <p:spPr>
          <a:xfrm>
            <a:off x="4464524" y="3347981"/>
            <a:ext cx="3138936" cy="2031325"/>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mj-lt"/>
              </a:rPr>
              <a:t>Learners may sometimes find it easier to engage with new concepts in their first language and transfer that knowledge and understanding </a:t>
            </a:r>
            <a:endParaRPr lang="en-GB" dirty="0">
              <a:latin typeface="+mj-lt"/>
            </a:endParaRPr>
          </a:p>
        </p:txBody>
      </p:sp>
    </p:spTree>
    <p:extLst>
      <p:ext uri="{BB962C8B-B14F-4D97-AF65-F5344CB8AC3E}">
        <p14:creationId xmlns:p14="http://schemas.microsoft.com/office/powerpoint/2010/main" val="123772408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7260C9-7DEB-750B-DC07-3945F02428E6}"/>
              </a:ext>
            </a:extLst>
          </p:cNvPr>
          <p:cNvSpPr txBox="1"/>
          <p:nvPr/>
        </p:nvSpPr>
        <p:spPr>
          <a:xfrm>
            <a:off x="4540837" y="1154340"/>
            <a:ext cx="7401542" cy="3823611"/>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GB" sz="1800" b="1" i="0" u="none" strike="noStrike" kern="1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Using a Translanguaging approach</a:t>
            </a:r>
            <a:endParaRPr lang="en-GB" dirty="0">
              <a:latin typeface="+mj-lt"/>
            </a:endParaRPr>
          </a:p>
          <a:p>
            <a:pPr marL="285750" indent="-285750">
              <a:buFont typeface="Arial" panose="020B0604020202020204" pitchFamily="34" charset="0"/>
              <a:buChar char="•"/>
            </a:pPr>
            <a:r>
              <a:rPr lang="en-GB" dirty="0">
                <a:latin typeface="+mj-lt"/>
              </a:rPr>
              <a:t>Examples of a translanguaging approach in practise include using bilingual glossaries and words banks, allowing them to read /write in their preferred language first, use of subject specific books in their preferred language etc </a:t>
            </a:r>
          </a:p>
          <a:p>
            <a:pPr marL="285750" indent="-285750">
              <a:buFont typeface="Arial" panose="020B0604020202020204" pitchFamily="34" charset="0"/>
              <a:buChar char="•"/>
            </a:pPr>
            <a:r>
              <a:rPr lang="en-GB" dirty="0">
                <a:latin typeface="+mj-lt"/>
              </a:rPr>
              <a:t>We want to support English language development…. but also want to encourage the continuation of the home language. Research suggests children who are encouraged to use and develop their home languages achieve more highly than those whose first language and culture are not used/valued!</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endParaRPr lang="en-GB" dirty="0">
              <a:latin typeface="+mj-lt"/>
            </a:endParaRPr>
          </a:p>
        </p:txBody>
      </p:sp>
      <p:sp>
        <p:nvSpPr>
          <p:cNvPr id="9" name="Title 1">
            <a:extLst>
              <a:ext uri="{FF2B5EF4-FFF2-40B4-BE49-F238E27FC236}">
                <a16:creationId xmlns:a16="http://schemas.microsoft.com/office/drawing/2014/main" id="{9399D45C-2FA2-DBBB-9C29-5FFF1496BC44}"/>
              </a:ext>
            </a:extLst>
          </p:cNvPr>
          <p:cNvSpPr>
            <a:spLocks noGrp="1"/>
          </p:cNvSpPr>
          <p:nvPr>
            <p:ph type="title"/>
          </p:nvPr>
        </p:nvSpPr>
        <p:spPr>
          <a:xfrm>
            <a:off x="623178" y="375583"/>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pic>
        <p:nvPicPr>
          <p:cNvPr id="11" name="Picture 10" descr="A neon sign with text&#10;&#10;Description automatically generated">
            <a:extLst>
              <a:ext uri="{FF2B5EF4-FFF2-40B4-BE49-F238E27FC236}">
                <a16:creationId xmlns:a16="http://schemas.microsoft.com/office/drawing/2014/main" id="{C29964C5-895B-D738-CFFD-AE63D32102AA}"/>
              </a:ext>
            </a:extLst>
          </p:cNvPr>
          <p:cNvPicPr>
            <a:picLocks noChangeAspect="1"/>
          </p:cNvPicPr>
          <p:nvPr/>
        </p:nvPicPr>
        <p:blipFill>
          <a:blip r:embed="rId2"/>
          <a:srcRect l="17973" r="17976" b="3"/>
          <a:stretch/>
        </p:blipFill>
        <p:spPr>
          <a:xfrm>
            <a:off x="1010863" y="2208627"/>
            <a:ext cx="2261001" cy="3529868"/>
          </a:xfrm>
          <a:prstGeom prst="rect">
            <a:avLst/>
          </a:prstGeom>
        </p:spPr>
      </p:pic>
      <p:sp>
        <p:nvSpPr>
          <p:cNvPr id="7" name="TextBox 6">
            <a:extLst>
              <a:ext uri="{FF2B5EF4-FFF2-40B4-BE49-F238E27FC236}">
                <a16:creationId xmlns:a16="http://schemas.microsoft.com/office/drawing/2014/main" id="{5CA3645E-93DD-6B6F-C553-87762392ACAF}"/>
              </a:ext>
            </a:extLst>
          </p:cNvPr>
          <p:cNvSpPr txBox="1"/>
          <p:nvPr/>
        </p:nvSpPr>
        <p:spPr>
          <a:xfrm>
            <a:off x="4627548" y="4977951"/>
            <a:ext cx="7228121" cy="1200329"/>
          </a:xfrm>
          <a:prstGeom prst="rect">
            <a:avLst/>
          </a:prstGeom>
          <a:noFill/>
        </p:spPr>
        <p:txBody>
          <a:bodyPr wrap="square">
            <a:spAutoFit/>
          </a:bodyPr>
          <a:lstStyle/>
          <a:p>
            <a:pPr marL="285750" indent="-285750">
              <a:buFont typeface="Arial" panose="020B0604020202020204" pitchFamily="34" charset="0"/>
              <a:buChar char="•"/>
            </a:pPr>
            <a:r>
              <a:rPr lang="en-GB" dirty="0">
                <a:latin typeface="+mj-lt"/>
              </a:rPr>
              <a:t>For more information and a detailed video guide see: </a:t>
            </a:r>
            <a:r>
              <a:rPr lang="en-GB" dirty="0">
                <a:latin typeface="+mj-lt"/>
                <a:hlinkClick r:id="rId3"/>
              </a:rPr>
              <a:t>Translanguaging - The Bell Foundation</a:t>
            </a:r>
            <a:endParaRPr lang="en-GB" dirty="0">
              <a:latin typeface="+mj-lt"/>
            </a:endParaRP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endParaRPr lang="en-GB" dirty="0">
              <a:latin typeface="+mj-lt"/>
            </a:endParaRPr>
          </a:p>
        </p:txBody>
      </p:sp>
    </p:spTree>
    <p:extLst>
      <p:ext uri="{BB962C8B-B14F-4D97-AF65-F5344CB8AC3E}">
        <p14:creationId xmlns:p14="http://schemas.microsoft.com/office/powerpoint/2010/main" val="106444108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996A54-0CDD-4A46-B3D2-02F4321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6F0BB8C-8C08-44AD-9EBB-B43BE66A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29" y="0"/>
            <a:ext cx="81298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neon sign with text&#10;&#10;Description automatically generated">
            <a:extLst>
              <a:ext uri="{FF2B5EF4-FFF2-40B4-BE49-F238E27FC236}">
                <a16:creationId xmlns:a16="http://schemas.microsoft.com/office/drawing/2014/main" id="{42CA3922-4FC5-0472-9708-B02DF1AB4D1C}"/>
              </a:ext>
            </a:extLst>
          </p:cNvPr>
          <p:cNvPicPr>
            <a:picLocks noChangeAspect="1"/>
          </p:cNvPicPr>
          <p:nvPr/>
        </p:nvPicPr>
        <p:blipFill>
          <a:blip r:embed="rId2"/>
          <a:srcRect l="17973" r="17976" b="3"/>
          <a:stretch/>
        </p:blipFill>
        <p:spPr>
          <a:xfrm>
            <a:off x="940109" y="2160105"/>
            <a:ext cx="2261001" cy="3529868"/>
          </a:xfrm>
          <a:prstGeom prst="rect">
            <a:avLst/>
          </a:prstGeom>
        </p:spPr>
      </p:pic>
      <p:sp>
        <p:nvSpPr>
          <p:cNvPr id="6" name="Content Placeholder 2">
            <a:extLst>
              <a:ext uri="{FF2B5EF4-FFF2-40B4-BE49-F238E27FC236}">
                <a16:creationId xmlns:a16="http://schemas.microsoft.com/office/drawing/2014/main" id="{50B9B13B-300E-284B-0525-DEADD0986DC8}"/>
              </a:ext>
            </a:extLst>
          </p:cNvPr>
          <p:cNvSpPr>
            <a:spLocks noGrp="1"/>
          </p:cNvSpPr>
          <p:nvPr>
            <p:ph idx="1"/>
          </p:nvPr>
        </p:nvSpPr>
        <p:spPr>
          <a:xfrm>
            <a:off x="4141218" y="35712"/>
            <a:ext cx="7915421" cy="6858000"/>
          </a:xfrm>
        </p:spPr>
        <p:txBody>
          <a:bodyPr anchor="ctr">
            <a:noAutofit/>
          </a:bodyPr>
          <a:lstStyle/>
          <a:p>
            <a:pPr marL="0" indent="0">
              <a:lnSpc>
                <a:spcPct val="110000"/>
              </a:lnSpc>
              <a:spcAft>
                <a:spcPts val="800"/>
              </a:spcAft>
              <a:buNone/>
            </a:pPr>
            <a:r>
              <a:rPr lang="en-GB" sz="1800" b="1" kern="100" dirty="0">
                <a:effectLst/>
                <a:latin typeface="Bookman Old Style" panose="02050604050505020204" pitchFamily="18" charset="0"/>
                <a:ea typeface="Calibri" panose="020F0502020204030204" pitchFamily="34" charset="0"/>
                <a:cs typeface="Times New Roman" panose="02020603050405020304" pitchFamily="18" charset="0"/>
              </a:rPr>
              <a:t>Language/communication Support:</a:t>
            </a:r>
          </a:p>
          <a:p>
            <a:pPr marL="342900" lvl="0" indent="-342900">
              <a:lnSpc>
                <a:spcPct val="110000"/>
              </a:lnSpc>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Pre-teach Vocabulary using pictures, flashcards, or real-world objects to help children build language comprehension.</a:t>
            </a: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Simplify Texts and Resources and use consistent key words instead of long sentences. AI can be used to support this. </a:t>
            </a:r>
            <a:endParaRPr lang="en-GB" sz="1800" kern="100" dirty="0">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Extra processing and speaking time –  newly arrived children identified that they have to go through many processes in their brains during interactions to interpret the English spoken to them and then translate into their language to understand, after which they form a response in their home language and translate to the equivalent English spoken words (during every interaction!)</a:t>
            </a:r>
          </a:p>
          <a:p>
            <a:pPr marL="342900" lvl="0" indent="-342900">
              <a:lnSpc>
                <a:spcPct val="110000"/>
              </a:lnSpc>
              <a:spcAft>
                <a:spcPts val="800"/>
              </a:spcAft>
              <a:buFont typeface="Symbol" panose="05050102010706020507" pitchFamily="18" charset="2"/>
              <a:buChar char=""/>
            </a:pPr>
            <a:r>
              <a:rPr lang="en-GB" sz="1800" kern="100" dirty="0">
                <a:effectLst/>
                <a:latin typeface="Bookman Old Style" panose="02050604050505020204" pitchFamily="18" charset="0"/>
                <a:ea typeface="Calibri" panose="020F0502020204030204" pitchFamily="34" charset="0"/>
                <a:cs typeface="Times New Roman" panose="02020603050405020304" pitchFamily="18" charset="0"/>
              </a:rPr>
              <a:t>Be mindful of the ‘silent period’ of newly arrived children: This is when they are actively processing the new language, listening and tuning into their new routine and environment.  They may not produce much output at this stage, but they are not passive either! They are absorbing everything around them so be mindful of this and allow them to go through this at their own pace. </a:t>
            </a:r>
          </a:p>
        </p:txBody>
      </p:sp>
      <p:sp>
        <p:nvSpPr>
          <p:cNvPr id="7" name="Title 1">
            <a:extLst>
              <a:ext uri="{FF2B5EF4-FFF2-40B4-BE49-F238E27FC236}">
                <a16:creationId xmlns:a16="http://schemas.microsoft.com/office/drawing/2014/main" id="{6986DEB3-8161-32C4-A205-7B4B945F851C}"/>
              </a:ext>
            </a:extLst>
          </p:cNvPr>
          <p:cNvSpPr>
            <a:spLocks noGrp="1"/>
          </p:cNvSpPr>
          <p:nvPr>
            <p:ph type="title"/>
          </p:nvPr>
        </p:nvSpPr>
        <p:spPr>
          <a:xfrm>
            <a:off x="550266" y="339254"/>
            <a:ext cx="3040685" cy="2419897"/>
          </a:xfrm>
        </p:spPr>
        <p:txBody>
          <a:bodyPr anchor="ctr">
            <a:normAutofit/>
          </a:bodyPr>
          <a:lstStyle/>
          <a:p>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General </a:t>
            </a:r>
            <a: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Good Practice</a:t>
            </a:r>
            <a:r>
              <a:rPr lang="en-GB" sz="2800" b="1"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n-GB" sz="2800" kern="100" dirty="0">
                <a:solidFill>
                  <a:srgbClr val="FFFFFF"/>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n-GB" sz="2800" dirty="0">
              <a:solidFill>
                <a:srgbClr val="FFFFFF"/>
              </a:solidFill>
              <a:latin typeface="Bookman Old Style" panose="02050604050505020204" pitchFamily="18" charset="0"/>
            </a:endParaRPr>
          </a:p>
        </p:txBody>
      </p:sp>
    </p:spTree>
    <p:extLst>
      <p:ext uri="{BB962C8B-B14F-4D97-AF65-F5344CB8AC3E}">
        <p14:creationId xmlns:p14="http://schemas.microsoft.com/office/powerpoint/2010/main" val="2147141440"/>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6632</TotalTime>
  <Words>3355</Words>
  <Application>Microsoft Office PowerPoint</Application>
  <PresentationFormat>Widescreen</PresentationFormat>
  <Paragraphs>177</Paragraphs>
  <Slides>39</Slides>
  <Notes>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Bookman Old Style</vt:lpstr>
      <vt:lpstr>Calibri</vt:lpstr>
      <vt:lpstr>Rockwell</vt:lpstr>
      <vt:lpstr>Symbol</vt:lpstr>
      <vt:lpstr>Damask</vt:lpstr>
      <vt:lpstr>Supporting International New Arrivals:</vt:lpstr>
      <vt:lpstr>General Good Practice  </vt:lpstr>
      <vt:lpstr>General Good Practice  </vt:lpstr>
      <vt:lpstr>General Good Practice  </vt:lpstr>
      <vt:lpstr>General Good Practice  </vt:lpstr>
      <vt:lpstr>General Good Practice  </vt:lpstr>
      <vt:lpstr>General Good Practice  </vt:lpstr>
      <vt:lpstr>General Good Practice  </vt:lpstr>
      <vt:lpstr>General Good Practice  </vt:lpstr>
      <vt:lpstr>Resources </vt:lpstr>
      <vt:lpstr>Resources </vt:lpstr>
      <vt:lpstr>Resources </vt:lpstr>
      <vt:lpstr>Resources </vt:lpstr>
      <vt:lpstr>PowerPoint Presentation</vt:lpstr>
      <vt:lpstr>Resources  </vt:lpstr>
      <vt:lpstr>Resources  </vt:lpstr>
      <vt:lpstr>Resources </vt:lpstr>
      <vt:lpstr>Resources </vt:lpstr>
      <vt:lpstr>Resources </vt:lpstr>
      <vt:lpstr>Resources </vt:lpstr>
      <vt:lpstr>Resources </vt:lpstr>
      <vt:lpstr>Using Technology</vt:lpstr>
      <vt:lpstr>Quizlet</vt:lpstr>
      <vt:lpstr>Artificial Intelligence: </vt:lpstr>
      <vt:lpstr>Gemini</vt:lpstr>
      <vt:lpstr>Chat GPT</vt:lpstr>
      <vt:lpstr>Other examples of Prompts </vt:lpstr>
      <vt:lpstr>Microsoft Reading Coach</vt:lpstr>
      <vt:lpstr>Microsoft Reading Coach</vt:lpstr>
      <vt:lpstr>PowerPoint Translator with subtitles</vt:lpstr>
      <vt:lpstr>PowerPoint Translator</vt:lpstr>
      <vt:lpstr>Immersive Reader </vt:lpstr>
      <vt:lpstr>Immersive Reader – Word Desktop </vt:lpstr>
      <vt:lpstr>Immersive Reader – Word online </vt:lpstr>
      <vt:lpstr>Translation/Speech-to-text Apps: Google</vt:lpstr>
      <vt:lpstr>Translation/Speech-to-text Apps:   Microsoft Translator </vt:lpstr>
      <vt:lpstr>Pupil voice </vt:lpstr>
      <vt:lpstr>PowerPoint Presentation</vt:lpstr>
      <vt:lpstr>Further reading/Resources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 Good Practice Guide Videos</dc:title>
  <dc:creator>Selina Sajid</dc:creator>
  <cp:lastModifiedBy>Selina Sajid</cp:lastModifiedBy>
  <cp:revision>43</cp:revision>
  <dcterms:created xsi:type="dcterms:W3CDTF">2024-12-13T18:54:51Z</dcterms:created>
  <dcterms:modified xsi:type="dcterms:W3CDTF">2025-03-17T00:51:40Z</dcterms:modified>
</cp:coreProperties>
</file>