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572" r:id="rId2"/>
    <p:sldId id="593" r:id="rId3"/>
    <p:sldId id="8251" r:id="rId4"/>
    <p:sldId id="8252" r:id="rId5"/>
    <p:sldId id="825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BE"/>
    <a:srgbClr val="404040"/>
    <a:srgbClr val="008086"/>
    <a:srgbClr val="00E6F2"/>
    <a:srgbClr val="EFF4EF"/>
    <a:srgbClr val="DEEA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27" autoAdjust="0"/>
    <p:restoredTop sz="58868" autoAdjust="0"/>
  </p:normalViewPr>
  <p:slideViewPr>
    <p:cSldViewPr snapToGrid="0">
      <p:cViewPr varScale="1">
        <p:scale>
          <a:sx n="47" d="100"/>
          <a:sy n="47" d="100"/>
        </p:scale>
        <p:origin x="137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nja Jones" userId="04babe3f-4cb3-44dc-b80e-a4c2dc94cf0e" providerId="ADAL" clId="{B2754AEF-5B78-4E70-B76C-5037394E7320}"/>
    <pc:docChg chg="delSld modSld">
      <pc:chgData name="Sonja Jones" userId="04babe3f-4cb3-44dc-b80e-a4c2dc94cf0e" providerId="ADAL" clId="{B2754AEF-5B78-4E70-B76C-5037394E7320}" dt="2025-03-17T14:47:20.151" v="16" actId="2696"/>
      <pc:docMkLst>
        <pc:docMk/>
      </pc:docMkLst>
      <pc:sldChg chg="del">
        <pc:chgData name="Sonja Jones" userId="04babe3f-4cb3-44dc-b80e-a4c2dc94cf0e" providerId="ADAL" clId="{B2754AEF-5B78-4E70-B76C-5037394E7320}" dt="2025-03-17T14:45:45.302" v="0" actId="2696"/>
        <pc:sldMkLst>
          <pc:docMk/>
          <pc:sldMk cId="3035772638" sldId="364"/>
        </pc:sldMkLst>
      </pc:sldChg>
      <pc:sldChg chg="modSp mod">
        <pc:chgData name="Sonja Jones" userId="04babe3f-4cb3-44dc-b80e-a4c2dc94cf0e" providerId="ADAL" clId="{B2754AEF-5B78-4E70-B76C-5037394E7320}" dt="2025-03-17T14:46:31.357" v="12" actId="20577"/>
        <pc:sldMkLst>
          <pc:docMk/>
          <pc:sldMk cId="3876458333" sldId="8252"/>
        </pc:sldMkLst>
        <pc:spChg chg="mod">
          <ac:chgData name="Sonja Jones" userId="04babe3f-4cb3-44dc-b80e-a4c2dc94cf0e" providerId="ADAL" clId="{B2754AEF-5B78-4E70-B76C-5037394E7320}" dt="2025-03-17T14:46:31.357" v="12" actId="20577"/>
          <ac:spMkLst>
            <pc:docMk/>
            <pc:sldMk cId="3876458333" sldId="8252"/>
            <ac:spMk id="5" creationId="{868C7824-0F4F-C0F3-802B-040BFEC5E8A9}"/>
          </ac:spMkLst>
        </pc:spChg>
      </pc:sldChg>
      <pc:sldChg chg="del">
        <pc:chgData name="Sonja Jones" userId="04babe3f-4cb3-44dc-b80e-a4c2dc94cf0e" providerId="ADAL" clId="{B2754AEF-5B78-4E70-B76C-5037394E7320}" dt="2025-03-17T14:46:56.800" v="14" actId="2696"/>
        <pc:sldMkLst>
          <pc:docMk/>
          <pc:sldMk cId="3958478659" sldId="8253"/>
        </pc:sldMkLst>
      </pc:sldChg>
      <pc:sldChg chg="del">
        <pc:chgData name="Sonja Jones" userId="04babe3f-4cb3-44dc-b80e-a4c2dc94cf0e" providerId="ADAL" clId="{B2754AEF-5B78-4E70-B76C-5037394E7320}" dt="2025-03-17T14:46:51.153" v="13" actId="2696"/>
        <pc:sldMkLst>
          <pc:docMk/>
          <pc:sldMk cId="166143297" sldId="8256"/>
        </pc:sldMkLst>
      </pc:sldChg>
      <pc:sldChg chg="del">
        <pc:chgData name="Sonja Jones" userId="04babe3f-4cb3-44dc-b80e-a4c2dc94cf0e" providerId="ADAL" clId="{B2754AEF-5B78-4E70-B76C-5037394E7320}" dt="2025-03-17T14:45:58.206" v="1" actId="2696"/>
        <pc:sldMkLst>
          <pc:docMk/>
          <pc:sldMk cId="3749375829" sldId="8268"/>
        </pc:sldMkLst>
      </pc:sldChg>
      <pc:sldChg chg="del">
        <pc:chgData name="Sonja Jones" userId="04babe3f-4cb3-44dc-b80e-a4c2dc94cf0e" providerId="ADAL" clId="{B2754AEF-5B78-4E70-B76C-5037394E7320}" dt="2025-03-17T14:47:17.541" v="15" actId="2696"/>
        <pc:sldMkLst>
          <pc:docMk/>
          <pc:sldMk cId="3132265719" sldId="8270"/>
        </pc:sldMkLst>
      </pc:sldChg>
      <pc:sldChg chg="del">
        <pc:chgData name="Sonja Jones" userId="04babe3f-4cb3-44dc-b80e-a4c2dc94cf0e" providerId="ADAL" clId="{B2754AEF-5B78-4E70-B76C-5037394E7320}" dt="2025-03-17T14:47:20.151" v="16" actId="2696"/>
        <pc:sldMkLst>
          <pc:docMk/>
          <pc:sldMk cId="1595452405" sldId="8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610DA7-D0EA-4B69-95B5-0BCAFA2FADBC}" type="datetimeFigureOut">
              <a:rPr lang="en-GB" smtClean="0"/>
              <a:t>17/03/2025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F8D59D-39EB-45A2-B296-FD6B38A7E966}" type="slidenum">
              <a:rPr lang="en-GB" smtClean="0"/>
              <a:t>‹#›</a:t>
            </a:fld>
            <a:endParaRPr lang="en-GB" dirty="0"/>
          </a:p>
        </p:txBody>
      </p:sp>
    </p:spTree>
    <p:extLst>
      <p:ext uri="{BB962C8B-B14F-4D97-AF65-F5344CB8AC3E}">
        <p14:creationId xmlns:p14="http://schemas.microsoft.com/office/powerpoint/2010/main" val="1672648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a:p>
            <a:endParaRPr lang="en-GB" dirty="0"/>
          </a:p>
          <a:p>
            <a:endParaRPr lang="en-GB" dirty="0"/>
          </a:p>
          <a:p>
            <a:endParaRPr lang="en-GB" dirty="0"/>
          </a:p>
          <a:p>
            <a:pPr marL="0" indent="0">
              <a:buNone/>
            </a:pPr>
            <a:r>
              <a:rPr lang="en-GB" sz="1200" dirty="0">
                <a:solidFill>
                  <a:schemeClr val="tx1"/>
                </a:solidFill>
                <a:latin typeface="Calibri" panose="020F0502020204030204" pitchFamily="34" charset="0"/>
                <a:cs typeface="Calibri" panose="020F0502020204030204" pitchFamily="34" charset="0"/>
              </a:rPr>
              <a:t>The programme will:</a:t>
            </a:r>
          </a:p>
          <a:p>
            <a:pPr marL="171450" indent="-171450">
              <a:spcBef>
                <a:spcPts val="600"/>
              </a:spcBef>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provide support to parents and carers so they are able to nurture their babies and children, </a:t>
            </a:r>
          </a:p>
          <a:p>
            <a:pPr marL="171450" indent="-171450">
              <a:spcBef>
                <a:spcPts val="600"/>
              </a:spcBef>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contribute to a reduction in inequalities in health and education outcomes for babies, children and families across England by ensuring that support provided is communicated to all parents and carers, including those who are hardest to reach and/or most in need of it</a:t>
            </a:r>
          </a:p>
          <a:p>
            <a:pPr marL="171450" indent="-171450">
              <a:spcBef>
                <a:spcPts val="600"/>
              </a:spcBef>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build the evidence base for what works when it comes to improving health and education outcomes for babies, children and families in different delivery contexts</a:t>
            </a:r>
          </a:p>
          <a:p>
            <a:pPr marL="0" indent="0">
              <a:buNone/>
            </a:pPr>
            <a:endParaRPr lang="en-GB" sz="1200" dirty="0">
              <a:solidFill>
                <a:schemeClr val="tx1"/>
              </a:solidFill>
              <a:latin typeface="Calibri" panose="020F0502020204030204" pitchFamily="34" charset="0"/>
              <a:cs typeface="Calibri" panose="020F0502020204030204" pitchFamily="34" charset="0"/>
            </a:endParaRPr>
          </a:p>
          <a:p>
            <a:pPr marL="0" indent="0">
              <a:buNone/>
            </a:pPr>
            <a:endParaRPr lang="en-GB" sz="1200" dirty="0">
              <a:solidFill>
                <a:schemeClr val="tx1"/>
              </a:solidFill>
              <a:latin typeface="Calibri" panose="020F0502020204030204" pitchFamily="34" charset="0"/>
              <a:cs typeface="Calibri" panose="020F0502020204030204" pitchFamily="34" charset="0"/>
            </a:endParaRPr>
          </a:p>
          <a:p>
            <a:pPr marL="0" indent="0">
              <a:buNone/>
            </a:pPr>
            <a:r>
              <a:rPr lang="en-GB" sz="1200" dirty="0">
                <a:solidFill>
                  <a:schemeClr val="tx1"/>
                </a:solidFill>
                <a:latin typeface="Calibri" panose="020F0502020204030204" pitchFamily="34" charset="0"/>
                <a:cs typeface="Calibri" panose="020F0502020204030204" pitchFamily="34" charset="0"/>
              </a:rPr>
              <a:t>The programme will do this by: </a:t>
            </a:r>
          </a:p>
          <a:p>
            <a:pPr>
              <a:spcBef>
                <a:spcPts val="600"/>
              </a:spcBef>
            </a:pPr>
            <a:r>
              <a:rPr lang="en-GB" sz="1200" dirty="0">
                <a:solidFill>
                  <a:schemeClr val="tx1"/>
                </a:solidFill>
                <a:latin typeface="Calibri" panose="020F0502020204030204" pitchFamily="34" charset="0"/>
                <a:cs typeface="Calibri" panose="020F0502020204030204" pitchFamily="34" charset="0"/>
              </a:rPr>
              <a:t>Transforming the way services are designed and delivered</a:t>
            </a:r>
          </a:p>
          <a:p>
            <a:pPr>
              <a:spcBef>
                <a:spcPts val="600"/>
              </a:spcBef>
            </a:pPr>
            <a:r>
              <a:rPr lang="en-GB" sz="1200" dirty="0">
                <a:solidFill>
                  <a:schemeClr val="tx1"/>
                </a:solidFill>
                <a:latin typeface="Calibri" panose="020F0502020204030204" pitchFamily="34" charset="0"/>
                <a:cs typeface="Calibri" panose="020F0502020204030204" pitchFamily="34" charset="0"/>
              </a:rPr>
              <a:t>Universal start for life and family services</a:t>
            </a:r>
          </a:p>
          <a:p>
            <a:pPr>
              <a:spcBef>
                <a:spcPts val="600"/>
              </a:spcBef>
            </a:pPr>
            <a:r>
              <a:rPr lang="en-GB" sz="1200" dirty="0">
                <a:solidFill>
                  <a:schemeClr val="tx1"/>
                </a:solidFill>
                <a:latin typeface="Calibri" panose="020F0502020204030204" pitchFamily="34" charset="0"/>
                <a:cs typeface="Calibri" panose="020F0502020204030204" pitchFamily="34" charset="0"/>
              </a:rPr>
              <a:t>Tailored support for vulnerable communities </a:t>
            </a:r>
          </a:p>
          <a:p>
            <a:pPr>
              <a:spcBef>
                <a:spcPts val="600"/>
              </a:spcBef>
            </a:pPr>
            <a:r>
              <a:rPr lang="en-GB" sz="1200" dirty="0">
                <a:solidFill>
                  <a:schemeClr val="tx1"/>
                </a:solidFill>
                <a:latin typeface="Calibri" panose="020F0502020204030204" pitchFamily="34" charset="0"/>
                <a:cs typeface="Calibri" panose="020F0502020204030204" pitchFamily="34" charset="0"/>
              </a:rPr>
              <a:t>Workforce capacity and capability </a:t>
            </a:r>
          </a:p>
          <a:p>
            <a:pPr>
              <a:spcBef>
                <a:spcPts val="600"/>
              </a:spcBef>
            </a:pPr>
            <a:r>
              <a:rPr lang="en-GB" sz="1200" dirty="0">
                <a:solidFill>
                  <a:schemeClr val="tx1"/>
                </a:solidFill>
                <a:latin typeface="Calibri" panose="020F0502020204030204" pitchFamily="34" charset="0"/>
                <a:cs typeface="Calibri" panose="020F0502020204030204" pitchFamily="34" charset="0"/>
              </a:rPr>
              <a:t>Understanding what works and sharing best practice</a:t>
            </a:r>
          </a:p>
          <a:p>
            <a:endParaRPr lang="en-GB" dirty="0"/>
          </a:p>
        </p:txBody>
      </p:sp>
      <p:sp>
        <p:nvSpPr>
          <p:cNvPr id="4" name="Slide Number Placeholder 3"/>
          <p:cNvSpPr>
            <a:spLocks noGrp="1"/>
          </p:cNvSpPr>
          <p:nvPr>
            <p:ph type="sldNum" sz="quarter" idx="5"/>
          </p:nvPr>
        </p:nvSpPr>
        <p:spPr/>
        <p:txBody>
          <a:bodyPr/>
          <a:lstStyle/>
          <a:p>
            <a:fld id="{A8F8D59D-39EB-45A2-B296-FD6B38A7E966}" type="slidenum">
              <a:rPr lang="en-GB" smtClean="0"/>
              <a:t>2</a:t>
            </a:fld>
            <a:endParaRPr lang="en-GB" dirty="0"/>
          </a:p>
        </p:txBody>
      </p:sp>
    </p:spTree>
    <p:extLst>
      <p:ext uri="{BB962C8B-B14F-4D97-AF65-F5344CB8AC3E}">
        <p14:creationId xmlns:p14="http://schemas.microsoft.com/office/powerpoint/2010/main" val="2177368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million pounds funding for 3 years, currently in year 2, programme ends March 2025.</a:t>
            </a:r>
          </a:p>
          <a:p>
            <a:endParaRPr lang="en-GB" dirty="0"/>
          </a:p>
          <a:p>
            <a:r>
              <a:rPr lang="en-GB" dirty="0"/>
              <a:t>Main areas where the DfE have prioritised funding.</a:t>
            </a:r>
          </a:p>
          <a:p>
            <a:endParaRPr lang="en-GB" dirty="0"/>
          </a:p>
          <a:p>
            <a:r>
              <a:rPr lang="en-GB" dirty="0"/>
              <a:t>Expectations to deliver a full 0 – 19 offer through integrated and partnership working</a:t>
            </a:r>
          </a:p>
          <a:p>
            <a:endParaRPr lang="en-GB" dirty="0"/>
          </a:p>
        </p:txBody>
      </p:sp>
      <p:sp>
        <p:nvSpPr>
          <p:cNvPr id="4" name="Slide Number Placeholder 3"/>
          <p:cNvSpPr>
            <a:spLocks noGrp="1"/>
          </p:cNvSpPr>
          <p:nvPr>
            <p:ph type="sldNum" sz="quarter" idx="5"/>
          </p:nvPr>
        </p:nvSpPr>
        <p:spPr/>
        <p:txBody>
          <a:bodyPr/>
          <a:lstStyle/>
          <a:p>
            <a:fld id="{A8F8D59D-39EB-45A2-B296-FD6B38A7E966}" type="slidenum">
              <a:rPr lang="en-GB" smtClean="0"/>
              <a:t>3</a:t>
            </a:fld>
            <a:endParaRPr lang="en-GB" dirty="0"/>
          </a:p>
        </p:txBody>
      </p:sp>
    </p:spTree>
    <p:extLst>
      <p:ext uri="{BB962C8B-B14F-4D97-AF65-F5344CB8AC3E}">
        <p14:creationId xmlns:p14="http://schemas.microsoft.com/office/powerpoint/2010/main" val="2150988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district family hubs – 1 per district – yet to be decided – could be CC or library, leisure centre. We are hoping they will be CC’s</a:t>
            </a:r>
          </a:p>
          <a:p>
            <a:endParaRPr lang="en-GB" dirty="0"/>
          </a:p>
          <a:p>
            <a:r>
              <a:rPr lang="en-GB" dirty="0"/>
              <a:t>If they are not Family hubs, they will become delivery points (spokes) for family hubs.</a:t>
            </a:r>
          </a:p>
          <a:p>
            <a:endParaRPr lang="en-GB" dirty="0"/>
          </a:p>
          <a:p>
            <a:endParaRPr lang="en-GB" dirty="0"/>
          </a:p>
        </p:txBody>
      </p:sp>
      <p:sp>
        <p:nvSpPr>
          <p:cNvPr id="4" name="Slide Number Placeholder 3"/>
          <p:cNvSpPr>
            <a:spLocks noGrp="1"/>
          </p:cNvSpPr>
          <p:nvPr>
            <p:ph type="sldNum" sz="quarter" idx="5"/>
          </p:nvPr>
        </p:nvSpPr>
        <p:spPr/>
        <p:txBody>
          <a:bodyPr/>
          <a:lstStyle/>
          <a:p>
            <a:fld id="{A8F8D59D-39EB-45A2-B296-FD6B38A7E966}" type="slidenum">
              <a:rPr lang="en-GB" smtClean="0"/>
              <a:t>4</a:t>
            </a:fld>
            <a:endParaRPr lang="en-GB" dirty="0"/>
          </a:p>
        </p:txBody>
      </p:sp>
    </p:spTree>
    <p:extLst>
      <p:ext uri="{BB962C8B-B14F-4D97-AF65-F5344CB8AC3E}">
        <p14:creationId xmlns:p14="http://schemas.microsoft.com/office/powerpoint/2010/main" val="3539100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8F8D59D-39EB-45A2-B296-FD6B38A7E966}" type="slidenum">
              <a:rPr lang="en-GB" smtClean="0"/>
              <a:t>5</a:t>
            </a:fld>
            <a:endParaRPr lang="en-GB" dirty="0"/>
          </a:p>
        </p:txBody>
      </p:sp>
    </p:spTree>
    <p:extLst>
      <p:ext uri="{BB962C8B-B14F-4D97-AF65-F5344CB8AC3E}">
        <p14:creationId xmlns:p14="http://schemas.microsoft.com/office/powerpoint/2010/main" val="3328500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Logo_RGB_powerpoint">
            <a:extLst>
              <a:ext uri="{FF2B5EF4-FFF2-40B4-BE49-F238E27FC236}">
                <a16:creationId xmlns:a16="http://schemas.microsoft.com/office/drawing/2014/main" id="{65C36C8C-D2FC-CC4A-B442-643D26C9E32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020301" y="5105400"/>
            <a:ext cx="18669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descr="Slug">
            <a:extLst>
              <a:ext uri="{FF2B5EF4-FFF2-40B4-BE49-F238E27FC236}">
                <a16:creationId xmlns:a16="http://schemas.microsoft.com/office/drawing/2014/main" id="{AE13FCB4-EB5A-FA40-8403-FB161A86CBE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06400" y="271464"/>
            <a:ext cx="11379200"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850" name="Rectangle 2">
            <a:extLst>
              <a:ext uri="{FF2B5EF4-FFF2-40B4-BE49-F238E27FC236}">
                <a16:creationId xmlns:a16="http://schemas.microsoft.com/office/drawing/2014/main" id="{A2C06B92-425B-7B45-A4BD-A765DF064928}"/>
              </a:ext>
            </a:extLst>
          </p:cNvPr>
          <p:cNvSpPr>
            <a:spLocks noGrp="1" noChangeArrowheads="1"/>
          </p:cNvSpPr>
          <p:nvPr>
            <p:ph type="ctrTitle"/>
          </p:nvPr>
        </p:nvSpPr>
        <p:spPr>
          <a:xfrm>
            <a:off x="814917" y="1676400"/>
            <a:ext cx="10363200" cy="1295400"/>
          </a:xfrm>
        </p:spPr>
        <p:txBody>
          <a:bodyPr/>
          <a:lstStyle>
            <a:lvl1pPr>
              <a:lnSpc>
                <a:spcPct val="90000"/>
              </a:lnSpc>
              <a:defRPr sz="4100">
                <a:solidFill>
                  <a:srgbClr val="616365"/>
                </a:solidFill>
              </a:defRPr>
            </a:lvl1pPr>
          </a:lstStyle>
          <a:p>
            <a:pPr lvl="0"/>
            <a:r>
              <a:rPr lang="en-GB" altLang="en-US" noProof="0"/>
              <a:t>Click to edit master title style</a:t>
            </a:r>
            <a:br>
              <a:rPr lang="en-GB" altLang="en-US" noProof="0"/>
            </a:br>
            <a:endParaRPr lang="en-GB" altLang="en-US" noProof="0"/>
          </a:p>
        </p:txBody>
      </p:sp>
      <p:sp>
        <p:nvSpPr>
          <p:cNvPr id="78851" name="Rectangle 3">
            <a:extLst>
              <a:ext uri="{FF2B5EF4-FFF2-40B4-BE49-F238E27FC236}">
                <a16:creationId xmlns:a16="http://schemas.microsoft.com/office/drawing/2014/main" id="{1199EC28-7D69-B243-BE4E-E8A28116EA47}"/>
              </a:ext>
            </a:extLst>
          </p:cNvPr>
          <p:cNvSpPr>
            <a:spLocks noGrp="1" noChangeArrowheads="1"/>
          </p:cNvSpPr>
          <p:nvPr>
            <p:ph type="subTitle" idx="1"/>
          </p:nvPr>
        </p:nvSpPr>
        <p:spPr>
          <a:xfrm>
            <a:off x="814917" y="3048000"/>
            <a:ext cx="10261600" cy="1295400"/>
          </a:xfrm>
        </p:spPr>
        <p:txBody>
          <a:bodyPr/>
          <a:lstStyle>
            <a:lvl1pPr marL="0" indent="0">
              <a:spcBef>
                <a:spcPct val="0"/>
              </a:spcBef>
              <a:buFontTx/>
              <a:buNone/>
              <a:defRPr/>
            </a:lvl1pPr>
          </a:lstStyle>
          <a:p>
            <a:pPr lvl="0"/>
            <a:r>
              <a:rPr lang="en-GB" altLang="en-US" noProof="0"/>
              <a:t>Click to edit master subtitle style</a:t>
            </a:r>
          </a:p>
          <a:p>
            <a:pPr lvl="0"/>
            <a:endParaRPr lang="en-GB" altLang="en-US" noProof="0"/>
          </a:p>
        </p:txBody>
      </p:sp>
    </p:spTree>
    <p:extLst>
      <p:ext uri="{BB962C8B-B14F-4D97-AF65-F5344CB8AC3E}">
        <p14:creationId xmlns:p14="http://schemas.microsoft.com/office/powerpoint/2010/main" val="40508654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ECAE3-B5AF-1C44-BA7D-6F89481426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7A6841-3308-CC40-9AE7-3CE89529A8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047438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B38A23-E24A-B046-AD81-83577F530228}"/>
              </a:ext>
            </a:extLst>
          </p:cNvPr>
          <p:cNvSpPr>
            <a:spLocks noGrp="1"/>
          </p:cNvSpPr>
          <p:nvPr>
            <p:ph type="title" orient="vert"/>
          </p:nvPr>
        </p:nvSpPr>
        <p:spPr>
          <a:xfrm>
            <a:off x="8587317" y="719138"/>
            <a:ext cx="2590800" cy="53022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342B75-C3CE-3344-B936-5C3E6A0F4661}"/>
              </a:ext>
            </a:extLst>
          </p:cNvPr>
          <p:cNvSpPr>
            <a:spLocks noGrp="1"/>
          </p:cNvSpPr>
          <p:nvPr>
            <p:ph type="body" orient="vert" idx="1"/>
          </p:nvPr>
        </p:nvSpPr>
        <p:spPr>
          <a:xfrm>
            <a:off x="814917" y="719138"/>
            <a:ext cx="7569200" cy="5302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64802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112CF-F329-6F46-AB91-CADF42152C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64A0B0-A954-D044-B1FF-0B9A5F99BC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102528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722EF-595B-C345-842C-FC09685EBF6C}"/>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2B2BF4-F4ED-DB4D-AD36-7F305DC393D6}"/>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01431740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A3B40-D75F-014B-BD21-8648DB2DAE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69C721-8788-8A4F-8FFF-F155878EDE97}"/>
              </a:ext>
            </a:extLst>
          </p:cNvPr>
          <p:cNvSpPr>
            <a:spLocks noGrp="1"/>
          </p:cNvSpPr>
          <p:nvPr>
            <p:ph sz="half" idx="1"/>
          </p:nvPr>
        </p:nvSpPr>
        <p:spPr>
          <a:xfrm>
            <a:off x="814917" y="1906588"/>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AA470F-9AF4-C842-B2EE-0D6D8E246CAB}"/>
              </a:ext>
            </a:extLst>
          </p:cNvPr>
          <p:cNvSpPr>
            <a:spLocks noGrp="1"/>
          </p:cNvSpPr>
          <p:nvPr>
            <p:ph sz="half" idx="2"/>
          </p:nvPr>
        </p:nvSpPr>
        <p:spPr>
          <a:xfrm>
            <a:off x="6098117" y="1906588"/>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0450422"/>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6556A-0410-CF43-A03B-0818D4911AB5}"/>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3A5A05-5AAE-7146-B5D5-37854B59CAAC}"/>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D9BDDC-A418-4049-93B8-A19C0F83AD35}"/>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4A9F5A-7A35-B647-B241-0EF115B6AF05}"/>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59D7E0-409E-7C49-8EFB-E92D96B74CE5}"/>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966811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25096-5A2F-2448-90CE-6A3F19E5FBE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3469219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7393194"/>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DD949-9CC8-7947-A966-D7F7549966F1}"/>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56C586B-CE31-7844-AF24-E8DD3DF85D42}"/>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4F103AF-2924-6440-AA07-0F6BFE61F8F1}"/>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6517534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D8B7E-C34E-B44A-8C6E-7AB43B1C219A}"/>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66B748-A8E2-CB4B-887E-45754B6DC2E3}"/>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a:extLst>
              <a:ext uri="{FF2B5EF4-FFF2-40B4-BE49-F238E27FC236}">
                <a16:creationId xmlns:a16="http://schemas.microsoft.com/office/drawing/2014/main" id="{D483B969-6545-7C4F-80F7-B23A037AE5DE}"/>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0078085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4B8BACC-82D0-8241-A013-5E3F7C05AC44}"/>
              </a:ext>
            </a:extLst>
          </p:cNvPr>
          <p:cNvSpPr>
            <a:spLocks noGrp="1" noChangeArrowheads="1"/>
          </p:cNvSpPr>
          <p:nvPr>
            <p:ph type="title"/>
          </p:nvPr>
        </p:nvSpPr>
        <p:spPr bwMode="auto">
          <a:xfrm>
            <a:off x="814917" y="719138"/>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EC6BB35C-1E38-9A40-91B8-1B8E866D920E}"/>
              </a:ext>
            </a:extLst>
          </p:cNvPr>
          <p:cNvSpPr>
            <a:spLocks noGrp="1" noChangeArrowheads="1"/>
          </p:cNvSpPr>
          <p:nvPr>
            <p:ph type="body" idx="1"/>
          </p:nvPr>
        </p:nvSpPr>
        <p:spPr bwMode="auto">
          <a:xfrm>
            <a:off x="814917" y="1906588"/>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Line 14">
            <a:extLst>
              <a:ext uri="{FF2B5EF4-FFF2-40B4-BE49-F238E27FC236}">
                <a16:creationId xmlns:a16="http://schemas.microsoft.com/office/drawing/2014/main" id="{C411F537-81B8-D348-8A4C-C4801EDA53DB}"/>
              </a:ext>
            </a:extLst>
          </p:cNvPr>
          <p:cNvSpPr>
            <a:spLocks noChangeShapeType="1"/>
          </p:cNvSpPr>
          <p:nvPr userDrawn="1"/>
        </p:nvSpPr>
        <p:spPr bwMode="auto">
          <a:xfrm>
            <a:off x="812800" y="609600"/>
            <a:ext cx="10363200" cy="0"/>
          </a:xfrm>
          <a:prstGeom prst="line">
            <a:avLst/>
          </a:prstGeom>
          <a:noFill/>
          <a:ln w="19050">
            <a:solidFill>
              <a:srgbClr val="00B3B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sp>
        <p:nvSpPr>
          <p:cNvPr id="1029" name="Text Box 15">
            <a:extLst>
              <a:ext uri="{FF2B5EF4-FFF2-40B4-BE49-F238E27FC236}">
                <a16:creationId xmlns:a16="http://schemas.microsoft.com/office/drawing/2014/main" id="{1C7142AE-BA2E-EA46-A598-C968B4789317}"/>
              </a:ext>
            </a:extLst>
          </p:cNvPr>
          <p:cNvSpPr txBox="1">
            <a:spLocks noChangeArrowheads="1"/>
          </p:cNvSpPr>
          <p:nvPr userDrawn="1"/>
        </p:nvSpPr>
        <p:spPr bwMode="auto">
          <a:xfrm>
            <a:off x="9550400" y="6324600"/>
            <a:ext cx="2336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spcBef>
                <a:spcPct val="50000"/>
              </a:spcBef>
              <a:defRPr/>
            </a:pPr>
            <a:fld id="{A06EA68D-96C9-8C45-9635-2A54119E55B0}" type="slidenum">
              <a:rPr lang="en-GB" altLang="en-US" sz="1200" smtClean="0">
                <a:solidFill>
                  <a:srgbClr val="B2B2B2"/>
                </a:solidFill>
                <a:latin typeface="Arial" panose="020B0604020202020204" pitchFamily="34" charset="0"/>
              </a:rPr>
              <a:pPr algn="r" eaLnBrk="1" hangingPunct="1">
                <a:spcBef>
                  <a:spcPct val="50000"/>
                </a:spcBef>
                <a:defRPr/>
              </a:pPr>
              <a:t>‹#›</a:t>
            </a:fld>
            <a:endParaRPr lang="en-GB" altLang="en-US" sz="1200" dirty="0">
              <a:solidFill>
                <a:srgbClr val="B2B2B2"/>
              </a:solidFill>
              <a:latin typeface="Arial" panose="020B0604020202020204" pitchFamily="34" charset="0"/>
            </a:endParaRPr>
          </a:p>
        </p:txBody>
      </p:sp>
    </p:spTree>
    <p:extLst>
      <p:ext uri="{BB962C8B-B14F-4D97-AF65-F5344CB8AC3E}">
        <p14:creationId xmlns:p14="http://schemas.microsoft.com/office/powerpoint/2010/main" val="1869911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rtl="0" eaLnBrk="0" fontAlgn="base" hangingPunct="0">
        <a:spcBef>
          <a:spcPct val="0"/>
        </a:spcBef>
        <a:spcAft>
          <a:spcPct val="0"/>
        </a:spcAft>
        <a:defRPr sz="3000" kern="1200">
          <a:solidFill>
            <a:srgbClr val="00B3BE"/>
          </a:solidFill>
          <a:latin typeface="+mj-lt"/>
          <a:ea typeface="+mj-ea"/>
          <a:cs typeface="+mj-cs"/>
        </a:defRPr>
      </a:lvl1pPr>
      <a:lvl2pPr algn="l" rtl="0" eaLnBrk="0" fontAlgn="base" hangingPunct="0">
        <a:spcBef>
          <a:spcPct val="0"/>
        </a:spcBef>
        <a:spcAft>
          <a:spcPct val="0"/>
        </a:spcAft>
        <a:defRPr sz="3000">
          <a:solidFill>
            <a:srgbClr val="00B3BE"/>
          </a:solidFill>
          <a:latin typeface="Arial" panose="020B0604020202020204" pitchFamily="34" charset="0"/>
        </a:defRPr>
      </a:lvl2pPr>
      <a:lvl3pPr algn="l" rtl="0" eaLnBrk="0" fontAlgn="base" hangingPunct="0">
        <a:spcBef>
          <a:spcPct val="0"/>
        </a:spcBef>
        <a:spcAft>
          <a:spcPct val="0"/>
        </a:spcAft>
        <a:defRPr sz="3000">
          <a:solidFill>
            <a:srgbClr val="00B3BE"/>
          </a:solidFill>
          <a:latin typeface="Arial" panose="020B0604020202020204" pitchFamily="34" charset="0"/>
        </a:defRPr>
      </a:lvl3pPr>
      <a:lvl4pPr algn="l" rtl="0" eaLnBrk="0" fontAlgn="base" hangingPunct="0">
        <a:spcBef>
          <a:spcPct val="0"/>
        </a:spcBef>
        <a:spcAft>
          <a:spcPct val="0"/>
        </a:spcAft>
        <a:defRPr sz="3000">
          <a:solidFill>
            <a:srgbClr val="00B3BE"/>
          </a:solidFill>
          <a:latin typeface="Arial" panose="020B0604020202020204" pitchFamily="34" charset="0"/>
        </a:defRPr>
      </a:lvl4pPr>
      <a:lvl5pPr algn="l" rtl="0" eaLnBrk="0" fontAlgn="base" hangingPunct="0">
        <a:spcBef>
          <a:spcPct val="0"/>
        </a:spcBef>
        <a:spcAft>
          <a:spcPct val="0"/>
        </a:spcAft>
        <a:defRPr sz="3000">
          <a:solidFill>
            <a:srgbClr val="00B3BE"/>
          </a:solidFill>
          <a:latin typeface="Arial" panose="020B0604020202020204" pitchFamily="34" charset="0"/>
        </a:defRPr>
      </a:lvl5pPr>
      <a:lvl6pPr marL="457200" algn="l" rtl="0" fontAlgn="base">
        <a:spcBef>
          <a:spcPct val="0"/>
        </a:spcBef>
        <a:spcAft>
          <a:spcPct val="0"/>
        </a:spcAft>
        <a:defRPr sz="3000">
          <a:solidFill>
            <a:srgbClr val="00B3BE"/>
          </a:solidFill>
          <a:latin typeface="Arial" panose="020B0604020202020204" pitchFamily="34" charset="0"/>
        </a:defRPr>
      </a:lvl6pPr>
      <a:lvl7pPr marL="914400" algn="l" rtl="0" fontAlgn="base">
        <a:spcBef>
          <a:spcPct val="0"/>
        </a:spcBef>
        <a:spcAft>
          <a:spcPct val="0"/>
        </a:spcAft>
        <a:defRPr sz="3000">
          <a:solidFill>
            <a:srgbClr val="00B3BE"/>
          </a:solidFill>
          <a:latin typeface="Arial" panose="020B0604020202020204" pitchFamily="34" charset="0"/>
        </a:defRPr>
      </a:lvl7pPr>
      <a:lvl8pPr marL="1371600" algn="l" rtl="0" fontAlgn="base">
        <a:spcBef>
          <a:spcPct val="0"/>
        </a:spcBef>
        <a:spcAft>
          <a:spcPct val="0"/>
        </a:spcAft>
        <a:defRPr sz="3000">
          <a:solidFill>
            <a:srgbClr val="00B3BE"/>
          </a:solidFill>
          <a:latin typeface="Arial" panose="020B0604020202020204" pitchFamily="34" charset="0"/>
        </a:defRPr>
      </a:lvl8pPr>
      <a:lvl9pPr marL="1828800" algn="l" rtl="0" fontAlgn="base">
        <a:spcBef>
          <a:spcPct val="0"/>
        </a:spcBef>
        <a:spcAft>
          <a:spcPct val="0"/>
        </a:spcAft>
        <a:defRPr sz="3000">
          <a:solidFill>
            <a:srgbClr val="00B3BE"/>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400" kern="1200">
          <a:solidFill>
            <a:srgbClr val="616365"/>
          </a:solidFill>
          <a:latin typeface="+mn-lt"/>
          <a:ea typeface="+mn-ea"/>
          <a:cs typeface="+mn-cs"/>
        </a:defRPr>
      </a:lvl1pPr>
      <a:lvl2pPr marL="742950" indent="-285750" algn="l" rtl="0" eaLnBrk="0" fontAlgn="base" hangingPunct="0">
        <a:spcBef>
          <a:spcPct val="20000"/>
        </a:spcBef>
        <a:spcAft>
          <a:spcPct val="0"/>
        </a:spcAft>
        <a:buChar char="–"/>
        <a:defRPr sz="2000" kern="1200">
          <a:solidFill>
            <a:srgbClr val="616365"/>
          </a:solidFill>
          <a:latin typeface="+mn-lt"/>
          <a:ea typeface="+mn-ea"/>
          <a:cs typeface="+mn-cs"/>
        </a:defRPr>
      </a:lvl2pPr>
      <a:lvl3pPr marL="1143000" indent="-228600" algn="l" rtl="0" eaLnBrk="0" fontAlgn="base" hangingPunct="0">
        <a:spcBef>
          <a:spcPct val="20000"/>
        </a:spcBef>
        <a:spcAft>
          <a:spcPct val="0"/>
        </a:spcAft>
        <a:buChar char="•"/>
        <a:defRPr kern="1200">
          <a:solidFill>
            <a:srgbClr val="616365"/>
          </a:solidFill>
          <a:latin typeface="+mn-lt"/>
          <a:ea typeface="+mn-ea"/>
          <a:cs typeface="+mn-cs"/>
        </a:defRPr>
      </a:lvl3pPr>
      <a:lvl4pPr marL="1600200" indent="-228600" algn="l" rtl="0" eaLnBrk="0" fontAlgn="base" hangingPunct="0">
        <a:spcBef>
          <a:spcPct val="20000"/>
        </a:spcBef>
        <a:spcAft>
          <a:spcPct val="0"/>
        </a:spcAft>
        <a:buChar char="–"/>
        <a:defRPr kern="1200">
          <a:solidFill>
            <a:srgbClr val="616365"/>
          </a:solidFill>
          <a:latin typeface="+mn-lt"/>
          <a:ea typeface="+mn-ea"/>
          <a:cs typeface="+mn-cs"/>
        </a:defRPr>
      </a:lvl4pPr>
      <a:lvl5pPr marL="2057400" indent="-228600" algn="l" rtl="0" eaLnBrk="0" fontAlgn="base" hangingPunct="0">
        <a:spcBef>
          <a:spcPct val="20000"/>
        </a:spcBef>
        <a:spcAft>
          <a:spcPct val="0"/>
        </a:spcAft>
        <a:buChar char="»"/>
        <a:defRPr sz="1600" kern="1200">
          <a:solidFill>
            <a:srgbClr val="61636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6791EB-F83E-44F1-BC11-850055DEB7B6}"/>
              </a:ext>
            </a:extLst>
          </p:cNvPr>
          <p:cNvSpPr>
            <a:spLocks noGrp="1"/>
          </p:cNvSpPr>
          <p:nvPr>
            <p:ph type="ctrTitle"/>
          </p:nvPr>
        </p:nvSpPr>
        <p:spPr>
          <a:xfrm>
            <a:off x="908248" y="2066925"/>
            <a:ext cx="10363200" cy="1295400"/>
          </a:xfrm>
        </p:spPr>
        <p:txBody>
          <a:bodyPr/>
          <a:lstStyle/>
          <a:p>
            <a:r>
              <a:rPr lang="en-GB" dirty="0"/>
              <a:t>Operational overview of Family Hubs in Oldham: </a:t>
            </a:r>
            <a:br>
              <a:rPr lang="en-GB" dirty="0"/>
            </a:br>
            <a:br>
              <a:rPr lang="en-GB" dirty="0"/>
            </a:br>
            <a:r>
              <a:rPr lang="en-GB" sz="4000" dirty="0"/>
              <a:t>Meeting the needs of our children and young people and their families</a:t>
            </a:r>
            <a:br>
              <a:rPr lang="en-GB" dirty="0"/>
            </a:br>
            <a:br>
              <a:rPr lang="en-GB" dirty="0"/>
            </a:br>
            <a:endParaRPr lang="en-GB" dirty="0"/>
          </a:p>
        </p:txBody>
      </p:sp>
      <p:sp>
        <p:nvSpPr>
          <p:cNvPr id="5" name="Subtitle 4">
            <a:extLst>
              <a:ext uri="{FF2B5EF4-FFF2-40B4-BE49-F238E27FC236}">
                <a16:creationId xmlns:a16="http://schemas.microsoft.com/office/drawing/2014/main" id="{AA853865-7C82-4CD7-BF2C-4F144939CEFA}"/>
              </a:ext>
            </a:extLst>
          </p:cNvPr>
          <p:cNvSpPr>
            <a:spLocks noGrp="1"/>
          </p:cNvSpPr>
          <p:nvPr>
            <p:ph type="subTitle" idx="1"/>
          </p:nvPr>
        </p:nvSpPr>
        <p:spPr>
          <a:xfrm>
            <a:off x="1014413" y="4876800"/>
            <a:ext cx="3024850" cy="1295400"/>
          </a:xfrm>
        </p:spPr>
        <p:txBody>
          <a:bodyPr/>
          <a:lstStyle/>
          <a:p>
            <a:r>
              <a:rPr lang="en-GB" b="1" dirty="0">
                <a:solidFill>
                  <a:schemeClr val="accent6">
                    <a:lumMod val="20000"/>
                    <a:lumOff val="80000"/>
                  </a:schemeClr>
                </a:solidFill>
              </a:rPr>
              <a:t>March 25</a:t>
            </a:r>
          </a:p>
        </p:txBody>
      </p:sp>
    </p:spTree>
    <p:extLst>
      <p:ext uri="{BB962C8B-B14F-4D97-AF65-F5344CB8AC3E}">
        <p14:creationId xmlns:p14="http://schemas.microsoft.com/office/powerpoint/2010/main" val="240629206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Google Shape;351;p25">
            <a:extLst>
              <a:ext uri="{FF2B5EF4-FFF2-40B4-BE49-F238E27FC236}">
                <a16:creationId xmlns:a16="http://schemas.microsoft.com/office/drawing/2014/main" id="{EDE07F81-5EBB-17FA-0A6A-C9FD677E0AAB}"/>
              </a:ext>
            </a:extLst>
          </p:cNvPr>
          <p:cNvSpPr txBox="1">
            <a:spLocks/>
          </p:cNvSpPr>
          <p:nvPr/>
        </p:nvSpPr>
        <p:spPr>
          <a:xfrm>
            <a:off x="860646" y="776245"/>
            <a:ext cx="7188185" cy="641600"/>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2pPr>
            <a:lvl3pPr marR="0" lvl="2"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3pPr>
            <a:lvl4pPr marR="0" lvl="3"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4pPr>
            <a:lvl5pPr marR="0" lvl="4"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5pPr>
            <a:lvl6pPr marR="0" lvl="5"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6pPr>
            <a:lvl7pPr marR="0" lvl="6"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7pPr>
            <a:lvl8pPr marR="0" lvl="7"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8pPr>
            <a:lvl9pPr marR="0" lvl="8"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9pPr>
          </a:lstStyle>
          <a:p>
            <a:pPr marL="0" marR="0" lvl="0" indent="0" algn="l" defTabSz="914400" rtl="0" eaLnBrk="1" fontAlgn="auto" latinLnBrk="0" hangingPunct="1">
              <a:lnSpc>
                <a:spcPct val="90000"/>
              </a:lnSpc>
              <a:spcBef>
                <a:spcPts val="0"/>
              </a:spcBef>
              <a:spcAft>
                <a:spcPts val="0"/>
              </a:spcAft>
              <a:buClr>
                <a:srgbClr val="000000"/>
              </a:buClr>
              <a:buSzPts val="1100"/>
              <a:buFont typeface="Fira Sans Extra Condensed Medium"/>
              <a:buNone/>
              <a:tabLst/>
              <a:defRPr/>
            </a:pPr>
            <a:r>
              <a:rPr kumimoji="0" lang="en-GB" sz="3000" b="1" i="0" u="none" strike="noStrike" kern="1200" cap="none" spc="0" normalizeH="0" baseline="0" noProof="0" dirty="0">
                <a:ln>
                  <a:noFill/>
                </a:ln>
                <a:solidFill>
                  <a:srgbClr val="00B3BE"/>
                </a:solidFill>
                <a:effectLst/>
                <a:uLnTx/>
                <a:uFillTx/>
                <a:latin typeface="Arial"/>
                <a:ea typeface="+mj-ea"/>
                <a:cs typeface="+mj-cs"/>
                <a:sym typeface="Fira Sans Extra Condensed Medium"/>
              </a:rPr>
              <a:t>Family Hubs Principles</a:t>
            </a:r>
            <a:endParaRPr kumimoji="0" lang="en-GB" sz="2800" b="1" i="0" u="none" strike="noStrike" kern="0" cap="none" spc="0" normalizeH="0" baseline="0" noProof="0" dirty="0">
              <a:ln>
                <a:noFill/>
              </a:ln>
              <a:solidFill>
                <a:srgbClr val="000000"/>
              </a:solidFill>
              <a:effectLst/>
              <a:uLnTx/>
              <a:uFillTx/>
              <a:latin typeface="Fira Sans Extra Condensed Medium"/>
              <a:sym typeface="Fira Sans Extra Condensed Medium"/>
            </a:endParaRPr>
          </a:p>
        </p:txBody>
      </p:sp>
      <p:sp>
        <p:nvSpPr>
          <p:cNvPr id="2" name="Google Shape;347;p25">
            <a:extLst>
              <a:ext uri="{FF2B5EF4-FFF2-40B4-BE49-F238E27FC236}">
                <a16:creationId xmlns:a16="http://schemas.microsoft.com/office/drawing/2014/main" id="{EB738A03-319E-AEE6-312B-67D3B06E2965}"/>
              </a:ext>
            </a:extLst>
          </p:cNvPr>
          <p:cNvSpPr/>
          <p:nvPr/>
        </p:nvSpPr>
        <p:spPr>
          <a:xfrm rot="16200000">
            <a:off x="-3147476" y="3212847"/>
            <a:ext cx="6858001" cy="432303"/>
          </a:xfrm>
          <a:prstGeom prst="roundRect">
            <a:avLst>
              <a:gd name="adj" fmla="val 50000"/>
            </a:avLst>
          </a:prstGeom>
          <a:solidFill>
            <a:srgbClr val="EEEEEE"/>
          </a:solidFill>
          <a:ln>
            <a:noFill/>
          </a:ln>
        </p:spPr>
        <p:txBody>
          <a:bodyPr spcFirstLastPara="1" wrap="square" lIns="121900" tIns="121900" rIns="121900" bIns="121900" anchor="ctr" anchorCtr="0">
            <a:noAutofit/>
          </a:bodyPr>
          <a:lstStyle/>
          <a:p>
            <a:pPr marL="0" marR="1034773" lvl="0" indent="0" algn="ctr" defTabSz="1219170" eaLnBrk="1" fontAlgn="auto" latinLnBrk="0" hangingPunct="1">
              <a:lnSpc>
                <a:spcPct val="100000"/>
              </a:lnSpc>
              <a:spcBef>
                <a:spcPts val="0"/>
              </a:spcBef>
              <a:spcAft>
                <a:spcPts val="0"/>
              </a:spcAft>
              <a:buClr>
                <a:srgbClr val="000000"/>
              </a:buClr>
              <a:buSzPts val="1100"/>
              <a:buFontTx/>
              <a:buNone/>
              <a:tabLst/>
              <a:defRPr/>
            </a:pPr>
            <a:r>
              <a:rPr lang="es-CO" sz="1200" b="1" dirty="0">
                <a:solidFill>
                  <a:srgbClr val="00B3BE"/>
                </a:solidFill>
                <a:latin typeface="Arial"/>
                <a:ea typeface="+mj-ea"/>
                <a:cs typeface="+mj-cs"/>
                <a:sym typeface="Roboto"/>
              </a:rPr>
              <a:t>FAMILY HUBS  NATIONAL FRAMEWORK</a:t>
            </a:r>
            <a:endParaRPr lang="en-GB" sz="1200" b="1" dirty="0">
              <a:solidFill>
                <a:srgbClr val="00B3BE"/>
              </a:solidFill>
              <a:latin typeface="Arial"/>
              <a:ea typeface="+mj-ea"/>
              <a:cs typeface="+mj-cs"/>
              <a:sym typeface="Roboto"/>
            </a:endParaRPr>
          </a:p>
        </p:txBody>
      </p:sp>
      <p:grpSp>
        <p:nvGrpSpPr>
          <p:cNvPr id="211" name="Google Shape;402;p21">
            <a:extLst>
              <a:ext uri="{FF2B5EF4-FFF2-40B4-BE49-F238E27FC236}">
                <a16:creationId xmlns:a16="http://schemas.microsoft.com/office/drawing/2014/main" id="{0FE86E21-E410-E5FF-E390-C2EC001ADB44}"/>
              </a:ext>
            </a:extLst>
          </p:cNvPr>
          <p:cNvGrpSpPr/>
          <p:nvPr/>
        </p:nvGrpSpPr>
        <p:grpSpPr>
          <a:xfrm>
            <a:off x="7679782" y="1916278"/>
            <a:ext cx="3387909" cy="4165478"/>
            <a:chOff x="4555362" y="1300654"/>
            <a:chExt cx="2001823" cy="3124109"/>
          </a:xfrm>
        </p:grpSpPr>
        <p:sp>
          <p:nvSpPr>
            <p:cNvPr id="212" name="Google Shape;403;p21">
              <a:extLst>
                <a:ext uri="{FF2B5EF4-FFF2-40B4-BE49-F238E27FC236}">
                  <a16:creationId xmlns:a16="http://schemas.microsoft.com/office/drawing/2014/main" id="{7896524F-53FC-DC16-B884-CB1EA4D3F5E9}"/>
                </a:ext>
              </a:extLst>
            </p:cNvPr>
            <p:cNvSpPr/>
            <p:nvPr/>
          </p:nvSpPr>
          <p:spPr>
            <a:xfrm rot="10800000" flipH="1">
              <a:off x="4628044" y="2015463"/>
              <a:ext cx="1846800" cy="2409300"/>
            </a:xfrm>
            <a:prstGeom prst="round2SameRect">
              <a:avLst>
                <a:gd name="adj1" fmla="val 5396"/>
                <a:gd name="adj2" fmla="val 0"/>
              </a:avLst>
            </a:prstGeom>
            <a:no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Arial"/>
                <a:sym typeface="Arial"/>
              </a:endParaRPr>
            </a:p>
          </p:txBody>
        </p:sp>
        <p:sp>
          <p:nvSpPr>
            <p:cNvPr id="213" name="Google Shape;404;p21">
              <a:extLst>
                <a:ext uri="{FF2B5EF4-FFF2-40B4-BE49-F238E27FC236}">
                  <a16:creationId xmlns:a16="http://schemas.microsoft.com/office/drawing/2014/main" id="{C394C22F-B105-FBEA-4C30-D088F2CCA674}"/>
                </a:ext>
              </a:extLst>
            </p:cNvPr>
            <p:cNvSpPr txBox="1"/>
            <p:nvPr/>
          </p:nvSpPr>
          <p:spPr>
            <a:xfrm>
              <a:off x="4555362" y="3106461"/>
              <a:ext cx="2001823" cy="429600"/>
            </a:xfrm>
            <a:prstGeom prst="rect">
              <a:avLst/>
            </a:prstGeom>
            <a:no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Tx/>
                <a:buFontTx/>
                <a:buNone/>
                <a:tabLst/>
                <a:defRPr/>
              </a:pPr>
              <a:r>
                <a:rPr kumimoji="0" lang="en-GB" sz="2000" b="0" i="0" u="none" strike="noStrike" kern="0" cap="none" spc="0" normalizeH="0" baseline="0" noProof="0" dirty="0">
                  <a:ln>
                    <a:noFill/>
                  </a:ln>
                  <a:solidFill>
                    <a:srgbClr val="00B3BE"/>
                  </a:solidFill>
                  <a:effectLst/>
                  <a:uLnTx/>
                  <a:uFillTx/>
                  <a:latin typeface="Fira Sans Extra Condensed Medium"/>
                  <a:ea typeface="Fira Sans Extra Condensed Medium"/>
                  <a:cs typeface="Fira Sans Extra Condensed Medium"/>
                  <a:sym typeface="Fira Sans Extra Condensed Medium"/>
                </a:rPr>
                <a:t>More relationship-centred</a:t>
              </a:r>
            </a:p>
            <a:p>
              <a:pPr marL="0" marR="0" lvl="0" indent="0" algn="ctr" defTabSz="1219170" eaLnBrk="1" fontAlgn="auto" latinLnBrk="0" hangingPunct="1">
                <a:lnSpc>
                  <a:spcPct val="100000"/>
                </a:lnSpc>
                <a:spcBef>
                  <a:spcPts val="0"/>
                </a:spcBef>
                <a:spcAft>
                  <a:spcPts val="0"/>
                </a:spcAft>
                <a:buClr>
                  <a:srgbClr val="000000"/>
                </a:buClr>
                <a:buSzTx/>
                <a:buFontTx/>
                <a:buNone/>
                <a:tabLst/>
                <a:defRPr/>
              </a:pPr>
              <a:endParaRPr kumimoji="0" lang="en-GB" sz="2267" b="0" i="0" u="none" strike="noStrike" kern="0" cap="none" spc="0" normalizeH="0" baseline="0" noProof="0" dirty="0">
                <a:ln>
                  <a:noFill/>
                </a:ln>
                <a:solidFill>
                  <a:srgbClr val="FB569C"/>
                </a:solidFill>
                <a:effectLst/>
                <a:uLnTx/>
                <a:uFillTx/>
                <a:latin typeface="Fira Sans Extra Condensed Medium"/>
                <a:ea typeface="Fira Sans Extra Condensed Medium"/>
                <a:cs typeface="Fira Sans Extra Condensed Medium"/>
                <a:sym typeface="Fira Sans Extra Condensed Medium"/>
              </a:endParaRPr>
            </a:p>
          </p:txBody>
        </p:sp>
        <p:sp>
          <p:nvSpPr>
            <p:cNvPr id="214" name="Google Shape;405;p21">
              <a:extLst>
                <a:ext uri="{FF2B5EF4-FFF2-40B4-BE49-F238E27FC236}">
                  <a16:creationId xmlns:a16="http://schemas.microsoft.com/office/drawing/2014/main" id="{15629AD3-0820-B019-11A2-95CD33EA3B60}"/>
                </a:ext>
              </a:extLst>
            </p:cNvPr>
            <p:cNvSpPr txBox="1"/>
            <p:nvPr/>
          </p:nvSpPr>
          <p:spPr>
            <a:xfrm>
              <a:off x="4745361" y="3454454"/>
              <a:ext cx="1682100" cy="765000"/>
            </a:xfrm>
            <a:prstGeom prst="rect">
              <a:avLst/>
            </a:prstGeom>
            <a:noFill/>
            <a:ln>
              <a:noFill/>
            </a:ln>
          </p:spPr>
          <p:txBody>
            <a:bodyPr spcFirstLastPara="1" wrap="square" lIns="121900" tIns="121900" rIns="121900" bIns="121900" anchor="t" anchorCtr="0">
              <a:noAutofit/>
            </a:bodyPr>
            <a:lstStyle/>
            <a:p>
              <a:pPr algn="just">
                <a:defRPr/>
              </a:pPr>
              <a:r>
                <a:rPr lang="en-GB" sz="1400" kern="0" dirty="0">
                  <a:solidFill>
                    <a:srgbClr val="000000"/>
                  </a:solidFill>
                  <a:latin typeface="Roboto"/>
                  <a:ea typeface="Roboto"/>
                  <a:sym typeface="Roboto"/>
                </a:rPr>
                <a:t>The family hub prioritises strengthening relationships, and builds on family strengths.</a:t>
              </a:r>
            </a:p>
          </p:txBody>
        </p:sp>
        <p:sp>
          <p:nvSpPr>
            <p:cNvPr id="215" name="Google Shape;406;p21">
              <a:extLst>
                <a:ext uri="{FF2B5EF4-FFF2-40B4-BE49-F238E27FC236}">
                  <a16:creationId xmlns:a16="http://schemas.microsoft.com/office/drawing/2014/main" id="{5290BDAA-FD19-DEF8-EF23-CA54A0CA5CF5}"/>
                </a:ext>
              </a:extLst>
            </p:cNvPr>
            <p:cNvSpPr/>
            <p:nvPr/>
          </p:nvSpPr>
          <p:spPr>
            <a:xfrm>
              <a:off x="4628051" y="1300654"/>
              <a:ext cx="1846800" cy="585600"/>
            </a:xfrm>
            <a:prstGeom prst="round2SameRect">
              <a:avLst>
                <a:gd name="adj1" fmla="val 16667"/>
                <a:gd name="adj2" fmla="val 0"/>
              </a:avLst>
            </a:prstGeom>
            <a:solidFill>
              <a:srgbClr val="404040"/>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r>
                <a:rPr kumimoji="0" lang="en" sz="2267" b="0" i="0" u="none" strike="noStrike" kern="0" cap="none" spc="0" normalizeH="0" baseline="0" noProof="0" dirty="0">
                  <a:ln>
                    <a:noFill/>
                  </a:ln>
                  <a:solidFill>
                    <a:srgbClr val="FFFFFF"/>
                  </a:solidFill>
                  <a:effectLst/>
                  <a:uLnTx/>
                  <a:uFillTx/>
                  <a:latin typeface="Fira Sans Extra Condensed Medium"/>
                  <a:ea typeface="Fira Sans Extra Condensed Medium"/>
                  <a:cs typeface="Fira Sans Extra Condensed Medium"/>
                  <a:sym typeface="Fira Sans Extra Condensed Medium"/>
                </a:rPr>
                <a:t>RELATIONSHIPS</a:t>
              </a:r>
              <a:endParaRPr kumimoji="0" sz="1867" b="0" i="0" u="none" strike="noStrike" kern="0" cap="none" spc="0" normalizeH="0" baseline="0" noProof="0" dirty="0">
                <a:ln>
                  <a:noFill/>
                </a:ln>
                <a:solidFill>
                  <a:srgbClr val="000000"/>
                </a:solidFill>
                <a:effectLst/>
                <a:uLnTx/>
                <a:uFillTx/>
                <a:cs typeface="Arial"/>
                <a:sym typeface="Arial"/>
              </a:endParaRPr>
            </a:p>
          </p:txBody>
        </p:sp>
      </p:grpSp>
      <p:grpSp>
        <p:nvGrpSpPr>
          <p:cNvPr id="216" name="Google Shape;412;p21">
            <a:extLst>
              <a:ext uri="{FF2B5EF4-FFF2-40B4-BE49-F238E27FC236}">
                <a16:creationId xmlns:a16="http://schemas.microsoft.com/office/drawing/2014/main" id="{8E7B7D4F-7528-75E6-C4F5-6BABA9DF2379}"/>
              </a:ext>
            </a:extLst>
          </p:cNvPr>
          <p:cNvGrpSpPr/>
          <p:nvPr/>
        </p:nvGrpSpPr>
        <p:grpSpPr>
          <a:xfrm>
            <a:off x="1343853" y="1916278"/>
            <a:ext cx="3125551" cy="4165478"/>
            <a:chOff x="710273" y="1300654"/>
            <a:chExt cx="1846802" cy="3124109"/>
          </a:xfrm>
        </p:grpSpPr>
        <p:sp>
          <p:nvSpPr>
            <p:cNvPr id="217" name="Google Shape;413;p21">
              <a:extLst>
                <a:ext uri="{FF2B5EF4-FFF2-40B4-BE49-F238E27FC236}">
                  <a16:creationId xmlns:a16="http://schemas.microsoft.com/office/drawing/2014/main" id="{220F6EC1-E78E-02E2-7CB4-210C01F1BCAE}"/>
                </a:ext>
              </a:extLst>
            </p:cNvPr>
            <p:cNvSpPr/>
            <p:nvPr/>
          </p:nvSpPr>
          <p:spPr>
            <a:xfrm rot="10800000" flipH="1">
              <a:off x="710275" y="2015463"/>
              <a:ext cx="1846800" cy="2409300"/>
            </a:xfrm>
            <a:prstGeom prst="round2SameRect">
              <a:avLst>
                <a:gd name="adj1" fmla="val 5874"/>
                <a:gd name="adj2" fmla="val 0"/>
              </a:avLst>
            </a:prstGeom>
            <a:no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Arial"/>
                <a:sym typeface="Arial"/>
              </a:endParaRPr>
            </a:p>
          </p:txBody>
        </p:sp>
        <p:sp>
          <p:nvSpPr>
            <p:cNvPr id="218" name="Google Shape;414;p21">
              <a:extLst>
                <a:ext uri="{FF2B5EF4-FFF2-40B4-BE49-F238E27FC236}">
                  <a16:creationId xmlns:a16="http://schemas.microsoft.com/office/drawing/2014/main" id="{27AB9D44-CE39-B4C5-E5F7-97C7F6D99247}"/>
                </a:ext>
              </a:extLst>
            </p:cNvPr>
            <p:cNvSpPr txBox="1"/>
            <p:nvPr/>
          </p:nvSpPr>
          <p:spPr>
            <a:xfrm>
              <a:off x="792625" y="3045638"/>
              <a:ext cx="1682100" cy="429600"/>
            </a:xfrm>
            <a:prstGeom prst="rect">
              <a:avLst/>
            </a:prstGeom>
            <a:no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Tx/>
                <a:buFontTx/>
                <a:buNone/>
                <a:tabLst/>
                <a:defRPr/>
              </a:pPr>
              <a:r>
                <a:rPr kumimoji="0" lang="en-GB" sz="2267" b="0" i="0" u="none" strike="noStrike" kern="0" cap="none" spc="0" normalizeH="0" baseline="0" noProof="0" dirty="0">
                  <a:ln>
                    <a:noFill/>
                  </a:ln>
                  <a:solidFill>
                    <a:srgbClr val="00B3BE"/>
                  </a:solidFill>
                  <a:effectLst/>
                  <a:uLnTx/>
                  <a:uFillTx/>
                  <a:latin typeface="Fira Sans Extra Condensed Medium"/>
                  <a:ea typeface="Fira Sans Extra Condensed Medium"/>
                  <a:cs typeface="Fira Sans Extra Condensed Medium"/>
                  <a:sym typeface="Fira Sans Extra Condensed Medium"/>
                </a:rPr>
                <a:t>More accessible</a:t>
              </a:r>
            </a:p>
            <a:p>
              <a:pPr marL="0" marR="0" lvl="0" indent="0" algn="ctr" defTabSz="1219170" eaLnBrk="1" fontAlgn="auto" latinLnBrk="0" hangingPunct="1">
                <a:lnSpc>
                  <a:spcPct val="100000"/>
                </a:lnSpc>
                <a:spcBef>
                  <a:spcPts val="0"/>
                </a:spcBef>
                <a:spcAft>
                  <a:spcPts val="0"/>
                </a:spcAft>
                <a:buClr>
                  <a:srgbClr val="000000"/>
                </a:buClr>
                <a:buSzTx/>
                <a:buFontTx/>
                <a:buNone/>
                <a:tabLst/>
                <a:defRPr/>
              </a:pPr>
              <a:endParaRPr kumimoji="0" lang="en-GB" sz="2267" b="0" i="0" u="none" strike="noStrike" kern="0" cap="none" spc="0" normalizeH="0" baseline="0" noProof="0" dirty="0">
                <a:ln>
                  <a:noFill/>
                </a:ln>
                <a:solidFill>
                  <a:srgbClr val="FBB831"/>
                </a:solidFill>
                <a:effectLst/>
                <a:uLnTx/>
                <a:uFillTx/>
                <a:latin typeface="Fira Sans Extra Condensed Medium"/>
                <a:ea typeface="Fira Sans Extra Condensed Medium"/>
                <a:cs typeface="Fira Sans Extra Condensed Medium"/>
                <a:sym typeface="Fira Sans Extra Condensed Medium"/>
              </a:endParaRPr>
            </a:p>
          </p:txBody>
        </p:sp>
        <p:sp>
          <p:nvSpPr>
            <p:cNvPr id="219" name="Google Shape;415;p21">
              <a:extLst>
                <a:ext uri="{FF2B5EF4-FFF2-40B4-BE49-F238E27FC236}">
                  <a16:creationId xmlns:a16="http://schemas.microsoft.com/office/drawing/2014/main" id="{C74F6460-2608-9E62-95FC-441111A8045E}"/>
                </a:ext>
              </a:extLst>
            </p:cNvPr>
            <p:cNvSpPr txBox="1"/>
            <p:nvPr/>
          </p:nvSpPr>
          <p:spPr>
            <a:xfrm>
              <a:off x="792625" y="3443195"/>
              <a:ext cx="1682100" cy="765000"/>
            </a:xfrm>
            <a:prstGeom prst="rect">
              <a:avLst/>
            </a:prstGeom>
            <a:noFill/>
            <a:ln>
              <a:noFill/>
            </a:ln>
          </p:spPr>
          <p:txBody>
            <a:bodyPr spcFirstLastPara="1" wrap="square" lIns="121900" tIns="121900" rIns="121900" bIns="121900" anchor="t" anchorCtr="0">
              <a:noAutofit/>
            </a:bodyPr>
            <a:lstStyle/>
            <a:p>
              <a:pPr marL="0" marR="0" lvl="0" indent="0" algn="just" defTabSz="1219170" eaLnBrk="1" fontAlgn="auto" latinLnBrk="0" hangingPunct="1">
                <a:lnSpc>
                  <a:spcPct val="100000"/>
                </a:lnSpc>
                <a:spcBef>
                  <a:spcPts val="0"/>
                </a:spcBef>
                <a:spcAft>
                  <a:spcPts val="0"/>
                </a:spcAft>
                <a:buClr>
                  <a:srgbClr val="000000"/>
                </a:buClr>
                <a:buSzPts val="1100"/>
                <a:buFontTx/>
                <a:buNone/>
                <a:tabLst/>
                <a:defRPr/>
              </a:pPr>
              <a:r>
                <a:rPr kumimoji="0" lang="en-GB" sz="1400" b="0" i="0" u="none" strike="noStrike" kern="0" cap="none" spc="0" normalizeH="0" baseline="0" noProof="0" dirty="0">
                  <a:ln>
                    <a:noFill/>
                  </a:ln>
                  <a:solidFill>
                    <a:srgbClr val="000000"/>
                  </a:solidFill>
                  <a:effectLst/>
                  <a:uLnTx/>
                  <a:uFillTx/>
                  <a:latin typeface="Roboto"/>
                  <a:ea typeface="Roboto"/>
                  <a:cs typeface="Roboto"/>
                  <a:sym typeface="Roboto"/>
                </a:rPr>
                <a:t>There is a clear, simple way for families to access help and support through a hub building and approach.</a:t>
              </a:r>
            </a:p>
          </p:txBody>
        </p:sp>
        <p:sp>
          <p:nvSpPr>
            <p:cNvPr id="220" name="Google Shape;416;p21">
              <a:extLst>
                <a:ext uri="{FF2B5EF4-FFF2-40B4-BE49-F238E27FC236}">
                  <a16:creationId xmlns:a16="http://schemas.microsoft.com/office/drawing/2014/main" id="{96EDD168-0104-35E0-5C14-C8CF791D7A9A}"/>
                </a:ext>
              </a:extLst>
            </p:cNvPr>
            <p:cNvSpPr/>
            <p:nvPr/>
          </p:nvSpPr>
          <p:spPr>
            <a:xfrm>
              <a:off x="710273" y="1300654"/>
              <a:ext cx="1846800" cy="585600"/>
            </a:xfrm>
            <a:prstGeom prst="round2SameRect">
              <a:avLst>
                <a:gd name="adj1" fmla="val 16667"/>
                <a:gd name="adj2" fmla="val 0"/>
              </a:avLst>
            </a:prstGeom>
            <a:solidFill>
              <a:srgbClr val="008086"/>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r>
                <a:rPr kumimoji="0" lang="en" sz="2267" b="0" i="0" u="none" strike="noStrike" kern="0" cap="none" spc="0" normalizeH="0" baseline="0" noProof="0" dirty="0">
                  <a:ln>
                    <a:noFill/>
                  </a:ln>
                  <a:solidFill>
                    <a:srgbClr val="FFFFFF"/>
                  </a:solidFill>
                  <a:effectLst/>
                  <a:uLnTx/>
                  <a:uFillTx/>
                  <a:latin typeface="Fira Sans Extra Condensed Medium"/>
                  <a:ea typeface="Fira Sans Extra Condensed Medium"/>
                  <a:cs typeface="Fira Sans Extra Condensed Medium"/>
                  <a:sym typeface="Fira Sans Extra Condensed Medium"/>
                </a:rPr>
                <a:t>ACCESS</a:t>
              </a:r>
              <a:endParaRPr kumimoji="0" sz="1867" b="0" i="0" u="none" strike="noStrike" kern="0" cap="none" spc="0" normalizeH="0" baseline="0" noProof="0" dirty="0">
                <a:ln>
                  <a:noFill/>
                </a:ln>
                <a:solidFill>
                  <a:srgbClr val="000000"/>
                </a:solidFill>
                <a:effectLst/>
                <a:uLnTx/>
                <a:uFillTx/>
                <a:cs typeface="Arial"/>
                <a:sym typeface="Arial"/>
              </a:endParaRPr>
            </a:p>
          </p:txBody>
        </p:sp>
      </p:grpSp>
      <p:grpSp>
        <p:nvGrpSpPr>
          <p:cNvPr id="221" name="Google Shape;417;p21">
            <a:extLst>
              <a:ext uri="{FF2B5EF4-FFF2-40B4-BE49-F238E27FC236}">
                <a16:creationId xmlns:a16="http://schemas.microsoft.com/office/drawing/2014/main" id="{6E9133D1-942B-FD4E-3FD4-785EC08E1432}"/>
              </a:ext>
            </a:extLst>
          </p:cNvPr>
          <p:cNvGrpSpPr/>
          <p:nvPr/>
        </p:nvGrpSpPr>
        <p:grpSpPr>
          <a:xfrm>
            <a:off x="4453029" y="1916278"/>
            <a:ext cx="3226768" cy="4165478"/>
            <a:chOff x="2609354" y="1300654"/>
            <a:chExt cx="1906608" cy="3124109"/>
          </a:xfrm>
        </p:grpSpPr>
        <p:sp>
          <p:nvSpPr>
            <p:cNvPr id="222" name="Google Shape;418;p21">
              <a:extLst>
                <a:ext uri="{FF2B5EF4-FFF2-40B4-BE49-F238E27FC236}">
                  <a16:creationId xmlns:a16="http://schemas.microsoft.com/office/drawing/2014/main" id="{6AEA0143-BAC9-268E-DC87-18D2B5E648BE}"/>
                </a:ext>
              </a:extLst>
            </p:cNvPr>
            <p:cNvSpPr/>
            <p:nvPr/>
          </p:nvSpPr>
          <p:spPr>
            <a:xfrm rot="10800000" flipH="1">
              <a:off x="2669162" y="2015463"/>
              <a:ext cx="1846800" cy="2409300"/>
            </a:xfrm>
            <a:prstGeom prst="round2SameRect">
              <a:avLst>
                <a:gd name="adj1" fmla="val 6301"/>
                <a:gd name="adj2" fmla="val 0"/>
              </a:avLst>
            </a:prstGeom>
            <a:noFill/>
            <a:ln w="9525" cap="flat" cmpd="sng">
              <a:solidFill>
                <a:srgbClr val="000000"/>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dirty="0">
                <a:ln>
                  <a:noFill/>
                </a:ln>
                <a:solidFill>
                  <a:srgbClr val="000000"/>
                </a:solidFill>
                <a:effectLst/>
                <a:uLnTx/>
                <a:uFillTx/>
                <a:cs typeface="Arial"/>
                <a:sym typeface="Arial"/>
              </a:endParaRPr>
            </a:p>
          </p:txBody>
        </p:sp>
        <p:sp>
          <p:nvSpPr>
            <p:cNvPr id="223" name="Google Shape;419;p21">
              <a:extLst>
                <a:ext uri="{FF2B5EF4-FFF2-40B4-BE49-F238E27FC236}">
                  <a16:creationId xmlns:a16="http://schemas.microsoft.com/office/drawing/2014/main" id="{15DCA29B-319B-B70F-D714-9C3ECFF6BCC1}"/>
                </a:ext>
              </a:extLst>
            </p:cNvPr>
            <p:cNvSpPr txBox="1"/>
            <p:nvPr/>
          </p:nvSpPr>
          <p:spPr>
            <a:xfrm>
              <a:off x="2609354" y="3045638"/>
              <a:ext cx="1824258" cy="429600"/>
            </a:xfrm>
            <a:prstGeom prst="rect">
              <a:avLst/>
            </a:prstGeom>
            <a:no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Tx/>
                <a:buFontTx/>
                <a:buNone/>
                <a:tabLst/>
                <a:defRPr/>
              </a:pPr>
              <a:r>
                <a:rPr kumimoji="0" lang="en-GB" sz="2267" b="0" i="0" u="none" strike="noStrike" kern="0" cap="none" spc="0" normalizeH="0" baseline="0" noProof="0" dirty="0">
                  <a:ln>
                    <a:noFill/>
                  </a:ln>
                  <a:solidFill>
                    <a:srgbClr val="FB8569"/>
                  </a:solidFill>
                  <a:effectLst/>
                  <a:uLnTx/>
                  <a:uFillTx/>
                  <a:latin typeface="Fira Sans Extra Condensed Medium"/>
                  <a:ea typeface="Fira Sans Extra Condensed Medium"/>
                  <a:cs typeface="Fira Sans Extra Condensed Medium"/>
                  <a:sym typeface="Fira Sans Extra Condensed Medium"/>
                </a:rPr>
                <a:t>Better connected</a:t>
              </a:r>
            </a:p>
            <a:p>
              <a:pPr marL="0" marR="0" lvl="0" indent="0" algn="ctr" defTabSz="1219170" eaLnBrk="1" fontAlgn="auto" latinLnBrk="0" hangingPunct="1">
                <a:lnSpc>
                  <a:spcPct val="100000"/>
                </a:lnSpc>
                <a:spcBef>
                  <a:spcPts val="0"/>
                </a:spcBef>
                <a:spcAft>
                  <a:spcPts val="0"/>
                </a:spcAft>
                <a:buClr>
                  <a:srgbClr val="000000"/>
                </a:buClr>
                <a:buSzTx/>
                <a:buFontTx/>
                <a:buNone/>
                <a:tabLst/>
                <a:defRPr/>
              </a:pPr>
              <a:endParaRPr kumimoji="0" lang="en-GB" sz="2267" b="0" i="0" u="none" strike="noStrike" kern="0" cap="none" spc="0" normalizeH="0" baseline="0" noProof="0" dirty="0">
                <a:ln>
                  <a:noFill/>
                </a:ln>
                <a:solidFill>
                  <a:srgbClr val="FB8569"/>
                </a:solidFill>
                <a:effectLst/>
                <a:uLnTx/>
                <a:uFillTx/>
                <a:latin typeface="Fira Sans Extra Condensed Medium"/>
                <a:ea typeface="Fira Sans Extra Condensed Medium"/>
                <a:cs typeface="Fira Sans Extra Condensed Medium"/>
                <a:sym typeface="Fira Sans Extra Condensed Medium"/>
              </a:endParaRPr>
            </a:p>
          </p:txBody>
        </p:sp>
        <p:sp>
          <p:nvSpPr>
            <p:cNvPr id="224" name="Google Shape;420;p21">
              <a:extLst>
                <a:ext uri="{FF2B5EF4-FFF2-40B4-BE49-F238E27FC236}">
                  <a16:creationId xmlns:a16="http://schemas.microsoft.com/office/drawing/2014/main" id="{81C2AE90-89D6-19B2-5B3B-F984B36F7B5F}"/>
                </a:ext>
              </a:extLst>
            </p:cNvPr>
            <p:cNvSpPr txBox="1"/>
            <p:nvPr/>
          </p:nvSpPr>
          <p:spPr>
            <a:xfrm>
              <a:off x="2751512" y="3392487"/>
              <a:ext cx="1682100" cy="765000"/>
            </a:xfrm>
            <a:prstGeom prst="rect">
              <a:avLst/>
            </a:prstGeom>
            <a:noFill/>
            <a:ln>
              <a:noFill/>
            </a:ln>
          </p:spPr>
          <p:txBody>
            <a:bodyPr spcFirstLastPara="1" wrap="square" lIns="121900" tIns="121900" rIns="121900" bIns="121900" anchor="t" anchorCtr="0">
              <a:no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GB" sz="1400" kern="0" dirty="0">
                  <a:solidFill>
                    <a:srgbClr val="000000"/>
                  </a:solidFill>
                  <a:latin typeface="Roboto"/>
                  <a:ea typeface="Roboto"/>
                </a:rPr>
                <a:t>There are professionals working together, through co-location, data sharing and a common approach to their work.</a:t>
              </a:r>
            </a:p>
          </p:txBody>
        </p:sp>
        <p:sp>
          <p:nvSpPr>
            <p:cNvPr id="225" name="Google Shape;421;p21">
              <a:extLst>
                <a:ext uri="{FF2B5EF4-FFF2-40B4-BE49-F238E27FC236}">
                  <a16:creationId xmlns:a16="http://schemas.microsoft.com/office/drawing/2014/main" id="{851D55B0-AA6D-5D4C-1D2A-261B48FCEC87}"/>
                </a:ext>
              </a:extLst>
            </p:cNvPr>
            <p:cNvSpPr/>
            <p:nvPr/>
          </p:nvSpPr>
          <p:spPr>
            <a:xfrm>
              <a:off x="2669153" y="1300654"/>
              <a:ext cx="1846800" cy="585600"/>
            </a:xfrm>
            <a:prstGeom prst="round2SameRect">
              <a:avLst>
                <a:gd name="adj1" fmla="val 16667"/>
                <a:gd name="adj2" fmla="val 0"/>
              </a:avLst>
            </a:prstGeom>
            <a:solidFill>
              <a:srgbClr val="00B3BE"/>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r>
                <a:rPr kumimoji="0" lang="en" sz="2267" b="0" i="0" u="none" strike="noStrike" kern="0" cap="none" spc="0" normalizeH="0" baseline="0" noProof="0" dirty="0">
                  <a:ln>
                    <a:noFill/>
                  </a:ln>
                  <a:solidFill>
                    <a:srgbClr val="FFFFFF"/>
                  </a:solidFill>
                  <a:effectLst/>
                  <a:uLnTx/>
                  <a:uFillTx/>
                  <a:latin typeface="Fira Sans Extra Condensed Medium"/>
                  <a:ea typeface="Fira Sans Extra Condensed Medium"/>
                  <a:cs typeface="Fira Sans Extra Condensed Medium"/>
                  <a:sym typeface="Fira Sans Extra Condensed Medium"/>
                </a:rPr>
                <a:t>CONNECTIONS</a:t>
              </a:r>
              <a:endParaRPr kumimoji="0" sz="1867" b="0" i="0" u="none" strike="noStrike" kern="0" cap="none" spc="0" normalizeH="0" baseline="0" noProof="0" dirty="0">
                <a:ln>
                  <a:noFill/>
                </a:ln>
                <a:solidFill>
                  <a:srgbClr val="000000"/>
                </a:solidFill>
                <a:effectLst/>
                <a:uLnTx/>
                <a:uFillTx/>
                <a:cs typeface="Arial"/>
                <a:sym typeface="Arial"/>
              </a:endParaRPr>
            </a:p>
          </p:txBody>
        </p:sp>
      </p:grpSp>
      <p:pic>
        <p:nvPicPr>
          <p:cNvPr id="4" name="Graphic 3" descr="House">
            <a:extLst>
              <a:ext uri="{FF2B5EF4-FFF2-40B4-BE49-F238E27FC236}">
                <a16:creationId xmlns:a16="http://schemas.microsoft.com/office/drawing/2014/main" id="{8DE4A146-A097-CFCA-211B-9BC37F551C3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49427" y="3195511"/>
            <a:ext cx="914400" cy="914400"/>
          </a:xfrm>
          <a:prstGeom prst="rect">
            <a:avLst/>
          </a:prstGeom>
        </p:spPr>
      </p:pic>
      <p:pic>
        <p:nvPicPr>
          <p:cNvPr id="6" name="Graphic 5" descr="Connections">
            <a:extLst>
              <a:ext uri="{FF2B5EF4-FFF2-40B4-BE49-F238E27FC236}">
                <a16:creationId xmlns:a16="http://schemas.microsoft.com/office/drawing/2014/main" id="{428BD1A6-78F8-2B87-9A1C-3167C986C40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38800" y="3247649"/>
            <a:ext cx="914400" cy="914400"/>
          </a:xfrm>
          <a:prstGeom prst="rect">
            <a:avLst/>
          </a:prstGeom>
        </p:spPr>
      </p:pic>
      <p:pic>
        <p:nvPicPr>
          <p:cNvPr id="8" name="Graphic 7" descr="Heart">
            <a:extLst>
              <a:ext uri="{FF2B5EF4-FFF2-40B4-BE49-F238E27FC236}">
                <a16:creationId xmlns:a16="http://schemas.microsoft.com/office/drawing/2014/main" id="{7A6F19BA-91D1-470B-7FEE-9542BDB1F70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889288" y="3195511"/>
            <a:ext cx="914400" cy="914400"/>
          </a:xfrm>
          <a:prstGeom prst="rect">
            <a:avLst/>
          </a:prstGeom>
        </p:spPr>
      </p:pic>
      <p:sp>
        <p:nvSpPr>
          <p:cNvPr id="3" name="Google Shape;416;p21">
            <a:extLst>
              <a:ext uri="{FF2B5EF4-FFF2-40B4-BE49-F238E27FC236}">
                <a16:creationId xmlns:a16="http://schemas.microsoft.com/office/drawing/2014/main" id="{6419A16A-811D-FC33-3D6E-5D2A10186E7A}"/>
              </a:ext>
            </a:extLst>
          </p:cNvPr>
          <p:cNvSpPr/>
          <p:nvPr/>
        </p:nvSpPr>
        <p:spPr>
          <a:xfrm>
            <a:off x="1343853" y="1916278"/>
            <a:ext cx="3125548" cy="780800"/>
          </a:xfrm>
          <a:prstGeom prst="round2SameRect">
            <a:avLst>
              <a:gd name="adj1" fmla="val 16667"/>
              <a:gd name="adj2" fmla="val 0"/>
            </a:avLst>
          </a:prstGeom>
          <a:solidFill>
            <a:srgbClr val="00B3BE"/>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r>
              <a:rPr kumimoji="0" lang="en" sz="2267" b="0" i="0" u="none" strike="noStrike" kern="0" cap="none" spc="0" normalizeH="0" baseline="0" noProof="0" dirty="0">
                <a:ln>
                  <a:noFill/>
                </a:ln>
                <a:solidFill>
                  <a:srgbClr val="FFFFFF"/>
                </a:solidFill>
                <a:effectLst/>
                <a:uLnTx/>
                <a:uFillTx/>
                <a:latin typeface="Fira Sans Extra Condensed Medium"/>
                <a:ea typeface="Fira Sans Extra Condensed Medium"/>
                <a:cs typeface="Fira Sans Extra Condensed Medium"/>
                <a:sym typeface="Fira Sans Extra Condensed Medium"/>
              </a:rPr>
              <a:t>ACCESS</a:t>
            </a:r>
            <a:endParaRPr kumimoji="0" sz="1867" b="0" i="0" u="none" strike="noStrike" kern="0" cap="none" spc="0" normalizeH="0" baseline="0" noProof="0" dirty="0">
              <a:ln>
                <a:noFill/>
              </a:ln>
              <a:solidFill>
                <a:srgbClr val="000000"/>
              </a:solidFill>
              <a:effectLst/>
              <a:uLnTx/>
              <a:uFillTx/>
              <a:cs typeface="Arial"/>
              <a:sym typeface="Arial"/>
            </a:endParaRPr>
          </a:p>
        </p:txBody>
      </p:sp>
      <p:sp>
        <p:nvSpPr>
          <p:cNvPr id="5" name="Google Shape;421;p21">
            <a:extLst>
              <a:ext uri="{FF2B5EF4-FFF2-40B4-BE49-F238E27FC236}">
                <a16:creationId xmlns:a16="http://schemas.microsoft.com/office/drawing/2014/main" id="{EED17A82-2776-06EB-57D9-156A2A105E37}"/>
              </a:ext>
            </a:extLst>
          </p:cNvPr>
          <p:cNvSpPr/>
          <p:nvPr/>
        </p:nvSpPr>
        <p:spPr>
          <a:xfrm>
            <a:off x="4554234" y="1916278"/>
            <a:ext cx="3125548" cy="780800"/>
          </a:xfrm>
          <a:prstGeom prst="round2SameRect">
            <a:avLst>
              <a:gd name="adj1" fmla="val 16667"/>
              <a:gd name="adj2" fmla="val 0"/>
            </a:avLst>
          </a:prstGeom>
          <a:solidFill>
            <a:schemeClr val="accent6">
              <a:lumMod val="20000"/>
              <a:lumOff val="80000"/>
            </a:schemeClr>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r>
              <a:rPr kumimoji="0" lang="en" sz="2267" b="0" i="0" u="none" strike="noStrike" kern="0" cap="none" spc="0" normalizeH="0" baseline="0" noProof="0" dirty="0">
                <a:ln>
                  <a:noFill/>
                </a:ln>
                <a:solidFill>
                  <a:srgbClr val="FFFFFF"/>
                </a:solidFill>
                <a:effectLst/>
                <a:uLnTx/>
                <a:uFillTx/>
                <a:latin typeface="Fira Sans Extra Condensed Medium"/>
                <a:ea typeface="Fira Sans Extra Condensed Medium"/>
                <a:cs typeface="Fira Sans Extra Condensed Medium"/>
                <a:sym typeface="Fira Sans Extra Condensed Medium"/>
              </a:rPr>
              <a:t>CONNECTIONS</a:t>
            </a:r>
            <a:endParaRPr kumimoji="0" sz="1867" b="0" i="0" u="none" strike="noStrike" kern="0" cap="none" spc="0" normalizeH="0" baseline="0" noProof="0" dirty="0">
              <a:ln>
                <a:noFill/>
              </a:ln>
              <a:solidFill>
                <a:srgbClr val="000000"/>
              </a:solidFill>
              <a:effectLst/>
              <a:uLnTx/>
              <a:uFillTx/>
              <a:cs typeface="Arial"/>
              <a:sym typeface="Arial"/>
            </a:endParaRPr>
          </a:p>
        </p:txBody>
      </p:sp>
      <p:sp>
        <p:nvSpPr>
          <p:cNvPr id="7" name="Google Shape;406;p21">
            <a:extLst>
              <a:ext uri="{FF2B5EF4-FFF2-40B4-BE49-F238E27FC236}">
                <a16:creationId xmlns:a16="http://schemas.microsoft.com/office/drawing/2014/main" id="{38E9501D-3923-E080-7A1E-954C8720341D}"/>
              </a:ext>
            </a:extLst>
          </p:cNvPr>
          <p:cNvSpPr/>
          <p:nvPr/>
        </p:nvSpPr>
        <p:spPr>
          <a:xfrm>
            <a:off x="7802790" y="1910966"/>
            <a:ext cx="3125546" cy="780800"/>
          </a:xfrm>
          <a:prstGeom prst="round2SameRect">
            <a:avLst>
              <a:gd name="adj1" fmla="val 16667"/>
              <a:gd name="adj2" fmla="val 0"/>
            </a:avLst>
          </a:prstGeom>
          <a:solidFill>
            <a:schemeClr val="accent4">
              <a:lumMod val="50000"/>
              <a:lumOff val="50000"/>
            </a:schemeClr>
          </a:solidFill>
          <a:ln>
            <a:noFill/>
          </a:ln>
        </p:spPr>
        <p:txBody>
          <a:bodyPr spcFirstLastPara="1" wrap="square" lIns="121900" tIns="121900" rIns="121900" bIns="121900" anchor="ctr" anchorCtr="0">
            <a:noAutofit/>
          </a:bodyPr>
          <a:lstStyle/>
          <a:p>
            <a:pPr marL="0" marR="0" lvl="0" indent="0" algn="ctr" defTabSz="1219170" eaLnBrk="1" fontAlgn="auto" latinLnBrk="0" hangingPunct="1">
              <a:lnSpc>
                <a:spcPct val="100000"/>
              </a:lnSpc>
              <a:spcBef>
                <a:spcPts val="0"/>
              </a:spcBef>
              <a:spcAft>
                <a:spcPts val="0"/>
              </a:spcAft>
              <a:buClr>
                <a:srgbClr val="000000"/>
              </a:buClr>
              <a:buSzPts val="1100"/>
              <a:buFontTx/>
              <a:buNone/>
              <a:tabLst/>
              <a:defRPr/>
            </a:pPr>
            <a:r>
              <a:rPr kumimoji="0" lang="en" sz="2267" b="0" i="0" u="none" strike="noStrike" kern="0" cap="none" spc="0" normalizeH="0" baseline="0" noProof="0" dirty="0">
                <a:ln>
                  <a:noFill/>
                </a:ln>
                <a:solidFill>
                  <a:srgbClr val="FFFFFF"/>
                </a:solidFill>
                <a:effectLst/>
                <a:uLnTx/>
                <a:uFillTx/>
                <a:latin typeface="Fira Sans Extra Condensed Medium"/>
                <a:ea typeface="Fira Sans Extra Condensed Medium"/>
                <a:cs typeface="Fira Sans Extra Condensed Medium"/>
                <a:sym typeface="Fira Sans Extra Condensed Medium"/>
              </a:rPr>
              <a:t>RELATIONSHIPS</a:t>
            </a:r>
            <a:endParaRPr kumimoji="0" sz="1867" b="0" i="0" u="none" strike="noStrike" kern="0" cap="none" spc="0" normalizeH="0" baseline="0" noProof="0" dirty="0">
              <a:ln>
                <a:noFill/>
              </a:ln>
              <a:solidFill>
                <a:srgbClr val="000000"/>
              </a:solidFill>
              <a:effectLst/>
              <a:uLnTx/>
              <a:uFillTx/>
              <a:cs typeface="Arial"/>
              <a:sym typeface="Arial"/>
            </a:endParaRPr>
          </a:p>
        </p:txBody>
      </p:sp>
    </p:spTree>
    <p:extLst>
      <p:ext uri="{BB962C8B-B14F-4D97-AF65-F5344CB8AC3E}">
        <p14:creationId xmlns:p14="http://schemas.microsoft.com/office/powerpoint/2010/main" val="3317840090"/>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Google Shape;351;p25">
            <a:extLst>
              <a:ext uri="{FF2B5EF4-FFF2-40B4-BE49-F238E27FC236}">
                <a16:creationId xmlns:a16="http://schemas.microsoft.com/office/drawing/2014/main" id="{EDE07F81-5EBB-17FA-0A6A-C9FD677E0AAB}"/>
              </a:ext>
            </a:extLst>
          </p:cNvPr>
          <p:cNvSpPr txBox="1">
            <a:spLocks/>
          </p:cNvSpPr>
          <p:nvPr/>
        </p:nvSpPr>
        <p:spPr>
          <a:xfrm>
            <a:off x="977330" y="808902"/>
            <a:ext cx="10583869" cy="611684"/>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2pPr>
            <a:lvl3pPr marR="0" lvl="2"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3pPr>
            <a:lvl4pPr marR="0" lvl="3"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4pPr>
            <a:lvl5pPr marR="0" lvl="4"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5pPr>
            <a:lvl6pPr marR="0" lvl="5"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6pPr>
            <a:lvl7pPr marR="0" lvl="6"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7pPr>
            <a:lvl8pPr marR="0" lvl="7"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8pPr>
            <a:lvl9pPr marR="0" lvl="8"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9pPr>
          </a:lstStyle>
          <a:p>
            <a:pPr marL="0" marR="0" lvl="0" indent="0" defTabSz="914400" rtl="0" eaLnBrk="1" fontAlgn="auto" latinLnBrk="0" hangingPunct="1">
              <a:lnSpc>
                <a:spcPct val="90000"/>
              </a:lnSpc>
              <a:spcBef>
                <a:spcPts val="0"/>
              </a:spcBef>
              <a:spcAft>
                <a:spcPts val="0"/>
              </a:spcAft>
              <a:buClr>
                <a:srgbClr val="000000"/>
              </a:buClr>
              <a:buSzPts val="1100"/>
              <a:buFont typeface="Fira Sans Extra Condensed Medium"/>
              <a:buNone/>
              <a:tabLst/>
              <a:defRPr/>
            </a:pPr>
            <a:r>
              <a:rPr lang="en-GB" sz="3000" b="1" dirty="0">
                <a:solidFill>
                  <a:srgbClr val="00B3BE"/>
                </a:solidFill>
                <a:latin typeface="Arial"/>
                <a:ea typeface="+mj-ea"/>
                <a:cs typeface="+mj-cs"/>
              </a:rPr>
              <a:t>Themed areas</a:t>
            </a:r>
            <a:endParaRPr kumimoji="0" lang="en-GB" sz="2800" b="1" i="0" u="none" strike="noStrike" kern="0" cap="none" spc="0" normalizeH="0" baseline="0" noProof="0" dirty="0">
              <a:ln>
                <a:noFill/>
              </a:ln>
              <a:solidFill>
                <a:srgbClr val="000000"/>
              </a:solidFill>
              <a:effectLst/>
              <a:uLnTx/>
              <a:uFillTx/>
              <a:latin typeface="Fira Sans Extra Condensed Medium"/>
              <a:sym typeface="Fira Sans Extra Condensed Medium"/>
            </a:endParaRPr>
          </a:p>
        </p:txBody>
      </p:sp>
      <p:sp>
        <p:nvSpPr>
          <p:cNvPr id="3" name="Google Shape;347;p25">
            <a:extLst>
              <a:ext uri="{FF2B5EF4-FFF2-40B4-BE49-F238E27FC236}">
                <a16:creationId xmlns:a16="http://schemas.microsoft.com/office/drawing/2014/main" id="{53789062-2E8C-AFAE-9551-2F628BF5C1F1}"/>
              </a:ext>
            </a:extLst>
          </p:cNvPr>
          <p:cNvSpPr/>
          <p:nvPr/>
        </p:nvSpPr>
        <p:spPr>
          <a:xfrm rot="16200000">
            <a:off x="-3147476" y="3212847"/>
            <a:ext cx="6858001" cy="432303"/>
          </a:xfrm>
          <a:prstGeom prst="roundRect">
            <a:avLst>
              <a:gd name="adj" fmla="val 50000"/>
            </a:avLst>
          </a:prstGeom>
          <a:solidFill>
            <a:srgbClr val="EEEEEE"/>
          </a:solidFill>
          <a:ln>
            <a:noFill/>
          </a:ln>
        </p:spPr>
        <p:txBody>
          <a:bodyPr spcFirstLastPara="1" wrap="square" lIns="121900" tIns="121900" rIns="121900" bIns="121900" anchor="ctr" anchorCtr="0">
            <a:noAutofit/>
          </a:bodyPr>
          <a:lstStyle/>
          <a:p>
            <a:pPr marL="0" marR="1034773" lvl="0" indent="0" algn="ctr" defTabSz="1219170" eaLnBrk="1" fontAlgn="auto" latinLnBrk="0" hangingPunct="1">
              <a:lnSpc>
                <a:spcPct val="100000"/>
              </a:lnSpc>
              <a:spcBef>
                <a:spcPts val="0"/>
              </a:spcBef>
              <a:spcAft>
                <a:spcPts val="0"/>
              </a:spcAft>
              <a:buClr>
                <a:srgbClr val="000000"/>
              </a:buClr>
              <a:buSzPts val="1100"/>
              <a:buFontTx/>
              <a:buNone/>
              <a:tabLst/>
              <a:defRPr/>
            </a:pPr>
            <a:r>
              <a:rPr lang="es-CO" sz="1200" b="1" dirty="0">
                <a:solidFill>
                  <a:schemeClr val="accent6">
                    <a:lumMod val="20000"/>
                    <a:lumOff val="80000"/>
                  </a:schemeClr>
                </a:solidFill>
                <a:latin typeface="Arial"/>
                <a:ea typeface="+mj-ea"/>
                <a:cs typeface="+mj-cs"/>
                <a:sym typeface="Roboto"/>
              </a:rPr>
              <a:t>FAMILY HUBS IN OLDHAM</a:t>
            </a:r>
            <a:endParaRPr lang="en-GB" sz="1200" b="1" dirty="0">
              <a:solidFill>
                <a:schemeClr val="accent6">
                  <a:lumMod val="20000"/>
                  <a:lumOff val="80000"/>
                </a:schemeClr>
              </a:solidFill>
              <a:latin typeface="Arial"/>
              <a:ea typeface="+mj-ea"/>
              <a:cs typeface="+mj-cs"/>
              <a:sym typeface="Roboto"/>
            </a:endParaRPr>
          </a:p>
        </p:txBody>
      </p:sp>
      <p:sp>
        <p:nvSpPr>
          <p:cNvPr id="5" name="TextBox 4">
            <a:extLst>
              <a:ext uri="{FF2B5EF4-FFF2-40B4-BE49-F238E27FC236}">
                <a16:creationId xmlns:a16="http://schemas.microsoft.com/office/drawing/2014/main" id="{868C7824-0F4F-C0F3-802B-040BFEC5E8A9}"/>
              </a:ext>
            </a:extLst>
          </p:cNvPr>
          <p:cNvSpPr txBox="1"/>
          <p:nvPr/>
        </p:nvSpPr>
        <p:spPr>
          <a:xfrm>
            <a:off x="1094015" y="1916279"/>
            <a:ext cx="10350500" cy="4524315"/>
          </a:xfrm>
          <a:prstGeom prst="rect">
            <a:avLst/>
          </a:prstGeom>
          <a:noFill/>
        </p:spPr>
        <p:txBody>
          <a:bodyPr wrap="square">
            <a:spAutoFit/>
          </a:bodyPr>
          <a:lstStyle/>
          <a:p>
            <a:pPr marL="342900" indent="-342900">
              <a:buFont typeface="Wingdings" panose="05000000000000000000" pitchFamily="2" charset="2"/>
              <a:buChar char="ü"/>
            </a:pPr>
            <a:endParaRPr lang="en-GB" sz="2000" dirty="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p>
            <a:pPr marL="342900" indent="-342900">
              <a:buFont typeface="Wingdings" panose="05000000000000000000" pitchFamily="2" charset="2"/>
              <a:buChar char="ü"/>
            </a:pPr>
            <a:r>
              <a:rPr lang="en-GB" sz="36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PIMH</a:t>
            </a:r>
          </a:p>
          <a:p>
            <a:pPr marL="342900" indent="-342900">
              <a:buFont typeface="Wingdings" panose="05000000000000000000" pitchFamily="2" charset="2"/>
              <a:buChar char="ü"/>
            </a:pPr>
            <a:r>
              <a:rPr lang="en-GB" sz="3600" dirty="0">
                <a:solidFill>
                  <a:srgbClr val="000000"/>
                </a:solidFill>
                <a:latin typeface="Calibri" panose="020F0502020204030204" pitchFamily="34" charset="0"/>
                <a:cs typeface="Calibri" panose="020F0502020204030204" pitchFamily="34" charset="0"/>
              </a:rPr>
              <a:t>Parenting</a:t>
            </a:r>
          </a:p>
          <a:p>
            <a:pPr marL="342900" indent="-342900">
              <a:buFont typeface="Wingdings" panose="05000000000000000000" pitchFamily="2" charset="2"/>
              <a:buChar char="ü"/>
            </a:pPr>
            <a:r>
              <a:rPr lang="en-GB" sz="3600" dirty="0">
                <a:solidFill>
                  <a:srgbClr val="000000"/>
                </a:solidFill>
                <a:latin typeface="Calibri" panose="020F0502020204030204" pitchFamily="34" charset="0"/>
                <a:cs typeface="Calibri" panose="020F0502020204030204" pitchFamily="34" charset="0"/>
              </a:rPr>
              <a:t>Speech, Language and Communication/Home Learning Environment</a:t>
            </a:r>
          </a:p>
          <a:p>
            <a:pPr marL="342900" indent="-342900">
              <a:buFont typeface="Wingdings" panose="05000000000000000000" pitchFamily="2" charset="2"/>
              <a:buChar char="ü"/>
            </a:pPr>
            <a:r>
              <a:rPr lang="en-GB" sz="3600" dirty="0">
                <a:solidFill>
                  <a:srgbClr val="000000"/>
                </a:solidFill>
                <a:latin typeface="Calibri" panose="020F0502020204030204" pitchFamily="34" charset="0"/>
                <a:cs typeface="Calibri" panose="020F0502020204030204" pitchFamily="34" charset="0"/>
              </a:rPr>
              <a:t>Parent Panels</a:t>
            </a:r>
          </a:p>
          <a:p>
            <a:pPr marL="342900" indent="-342900">
              <a:buFont typeface="Wingdings" panose="05000000000000000000" pitchFamily="2" charset="2"/>
              <a:buChar char="ü"/>
            </a:pPr>
            <a:r>
              <a:rPr lang="en-GB" sz="3600" dirty="0">
                <a:solidFill>
                  <a:srgbClr val="000000"/>
                </a:solidFill>
                <a:latin typeface="Calibri" panose="020F0502020204030204" pitchFamily="34" charset="0"/>
                <a:cs typeface="Calibri" panose="020F0502020204030204" pitchFamily="34" charset="0"/>
              </a:rPr>
              <a:t>Infant Feeding</a:t>
            </a:r>
          </a:p>
          <a:p>
            <a:pPr marL="342900" indent="-342900">
              <a:buFont typeface="Wingdings" panose="05000000000000000000" pitchFamily="2" charset="2"/>
              <a:buChar char="ü"/>
            </a:pPr>
            <a:endParaRPr lang="en-GB" sz="3200" dirty="0">
              <a:solidFill>
                <a:srgbClr val="000000"/>
              </a:soli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ü"/>
            </a:pP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274720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Google Shape;351;p25">
            <a:extLst>
              <a:ext uri="{FF2B5EF4-FFF2-40B4-BE49-F238E27FC236}">
                <a16:creationId xmlns:a16="http://schemas.microsoft.com/office/drawing/2014/main" id="{EDE07F81-5EBB-17FA-0A6A-C9FD677E0AAB}"/>
              </a:ext>
            </a:extLst>
          </p:cNvPr>
          <p:cNvSpPr txBox="1">
            <a:spLocks/>
          </p:cNvSpPr>
          <p:nvPr/>
        </p:nvSpPr>
        <p:spPr>
          <a:xfrm>
            <a:off x="860646" y="776245"/>
            <a:ext cx="10583869" cy="611684"/>
          </a:xfrm>
          <a:prstGeom prst="rect">
            <a:avLst/>
          </a:prstGeom>
          <a:no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800"/>
              <a:buFont typeface="Fira Sans Extra Condensed Medium"/>
              <a:buNone/>
              <a:defRPr sz="2800" b="0" i="0" u="none" strike="noStrike" cap="none">
                <a:solidFill>
                  <a:schemeClr val="dk1"/>
                </a:solidFill>
                <a:latin typeface="Fira Sans Extra Condensed Medium"/>
                <a:ea typeface="Fira Sans Extra Condensed Medium"/>
                <a:cs typeface="Fira Sans Extra Condensed Medium"/>
                <a:sym typeface="Fira Sans Extra Condensed Medium"/>
              </a:defRPr>
            </a:lvl1pPr>
            <a:lvl2pPr marR="0" lvl="1"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2pPr>
            <a:lvl3pPr marR="0" lvl="2"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3pPr>
            <a:lvl4pPr marR="0" lvl="3"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4pPr>
            <a:lvl5pPr marR="0" lvl="4"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5pPr>
            <a:lvl6pPr marR="0" lvl="5"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6pPr>
            <a:lvl7pPr marR="0" lvl="6"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7pPr>
            <a:lvl8pPr marR="0" lvl="7"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8pPr>
            <a:lvl9pPr marR="0" lvl="8" algn="ctr" rtl="0">
              <a:lnSpc>
                <a:spcPct val="100000"/>
              </a:lnSpc>
              <a:spcBef>
                <a:spcPts val="0"/>
              </a:spcBef>
              <a:spcAft>
                <a:spcPts val="0"/>
              </a:spcAft>
              <a:buClr>
                <a:srgbClr val="434343"/>
              </a:buClr>
              <a:buSzPts val="2800"/>
              <a:buFont typeface="Fira Sans Extra Condensed Medium"/>
              <a:buNone/>
              <a:defRPr sz="2800" b="0" i="0" u="none" strike="noStrike" cap="none">
                <a:solidFill>
                  <a:srgbClr val="434343"/>
                </a:solidFill>
                <a:latin typeface="Fira Sans Extra Condensed Medium"/>
                <a:ea typeface="Fira Sans Extra Condensed Medium"/>
                <a:cs typeface="Fira Sans Extra Condensed Medium"/>
                <a:sym typeface="Fira Sans Extra Condensed Medium"/>
              </a:defRPr>
            </a:lvl9pPr>
          </a:lstStyle>
          <a:p>
            <a:pPr marL="0" marR="0" lvl="0" indent="0" defTabSz="914400" rtl="0" eaLnBrk="1" fontAlgn="auto" latinLnBrk="0" hangingPunct="1">
              <a:lnSpc>
                <a:spcPct val="90000"/>
              </a:lnSpc>
              <a:spcBef>
                <a:spcPts val="0"/>
              </a:spcBef>
              <a:spcAft>
                <a:spcPts val="0"/>
              </a:spcAft>
              <a:buClr>
                <a:srgbClr val="000000"/>
              </a:buClr>
              <a:buSzPts val="1100"/>
              <a:buFont typeface="Fira Sans Extra Condensed Medium"/>
              <a:buNone/>
              <a:tabLst/>
              <a:defRPr/>
            </a:pPr>
            <a:r>
              <a:rPr kumimoji="0" lang="en-GB" sz="3000" b="1" i="0" u="none" strike="noStrike" kern="1200" cap="none" spc="0" normalizeH="0" baseline="0" noProof="0" dirty="0">
                <a:ln>
                  <a:noFill/>
                </a:ln>
                <a:solidFill>
                  <a:srgbClr val="00B3BE"/>
                </a:solidFill>
                <a:effectLst/>
                <a:uLnTx/>
                <a:uFillTx/>
                <a:latin typeface="Arial"/>
                <a:ea typeface="+mj-ea"/>
                <a:cs typeface="+mj-cs"/>
                <a:sym typeface="Fira Sans Extra Condensed Medium"/>
              </a:rPr>
              <a:t>Family Hubs in Oldham Update </a:t>
            </a:r>
            <a:r>
              <a:rPr lang="en-GB" sz="3000" b="1">
                <a:solidFill>
                  <a:srgbClr val="00B3BE"/>
                </a:solidFill>
                <a:latin typeface="Arial"/>
                <a:ea typeface="+mj-ea"/>
                <a:cs typeface="+mj-cs"/>
              </a:rPr>
              <a:t>May 2024</a:t>
            </a:r>
          </a:p>
        </p:txBody>
      </p:sp>
      <p:sp>
        <p:nvSpPr>
          <p:cNvPr id="3" name="Google Shape;347;p25">
            <a:extLst>
              <a:ext uri="{FF2B5EF4-FFF2-40B4-BE49-F238E27FC236}">
                <a16:creationId xmlns:a16="http://schemas.microsoft.com/office/drawing/2014/main" id="{53789062-2E8C-AFAE-9551-2F628BF5C1F1}"/>
              </a:ext>
            </a:extLst>
          </p:cNvPr>
          <p:cNvSpPr/>
          <p:nvPr/>
        </p:nvSpPr>
        <p:spPr>
          <a:xfrm rot="16200000">
            <a:off x="-3147476" y="3212847"/>
            <a:ext cx="6858001" cy="432303"/>
          </a:xfrm>
          <a:prstGeom prst="roundRect">
            <a:avLst>
              <a:gd name="adj" fmla="val 50000"/>
            </a:avLst>
          </a:prstGeom>
          <a:solidFill>
            <a:srgbClr val="EEEEEE"/>
          </a:solidFill>
          <a:ln>
            <a:noFill/>
          </a:ln>
        </p:spPr>
        <p:txBody>
          <a:bodyPr spcFirstLastPara="1" wrap="square" lIns="121900" tIns="121900" rIns="121900" bIns="121900" anchor="ctr" anchorCtr="0">
            <a:noAutofit/>
          </a:bodyPr>
          <a:lstStyle/>
          <a:p>
            <a:pPr marL="0" marR="1034773" lvl="0" indent="0" algn="ctr" defTabSz="1219170" eaLnBrk="1" fontAlgn="auto" latinLnBrk="0" hangingPunct="1">
              <a:lnSpc>
                <a:spcPct val="100000"/>
              </a:lnSpc>
              <a:spcBef>
                <a:spcPts val="0"/>
              </a:spcBef>
              <a:spcAft>
                <a:spcPts val="0"/>
              </a:spcAft>
              <a:buClr>
                <a:srgbClr val="000000"/>
              </a:buClr>
              <a:buSzPts val="1100"/>
              <a:buFontTx/>
              <a:buNone/>
              <a:tabLst/>
              <a:defRPr/>
            </a:pPr>
            <a:r>
              <a:rPr lang="es-CO" sz="1200" b="1" dirty="0">
                <a:solidFill>
                  <a:schemeClr val="accent6">
                    <a:lumMod val="20000"/>
                    <a:lumOff val="80000"/>
                  </a:schemeClr>
                </a:solidFill>
                <a:latin typeface="Arial"/>
                <a:ea typeface="+mj-ea"/>
                <a:cs typeface="+mj-cs"/>
                <a:sym typeface="Roboto"/>
              </a:rPr>
              <a:t>FAMILY HUBS IN OLDHAM</a:t>
            </a:r>
            <a:endParaRPr lang="en-GB" sz="1200" b="1" dirty="0">
              <a:solidFill>
                <a:schemeClr val="accent6">
                  <a:lumMod val="20000"/>
                  <a:lumOff val="80000"/>
                </a:schemeClr>
              </a:solidFill>
              <a:latin typeface="Arial"/>
              <a:ea typeface="+mj-ea"/>
              <a:cs typeface="+mj-cs"/>
              <a:sym typeface="Roboto"/>
            </a:endParaRPr>
          </a:p>
        </p:txBody>
      </p:sp>
      <p:sp>
        <p:nvSpPr>
          <p:cNvPr id="5" name="TextBox 4">
            <a:extLst>
              <a:ext uri="{FF2B5EF4-FFF2-40B4-BE49-F238E27FC236}">
                <a16:creationId xmlns:a16="http://schemas.microsoft.com/office/drawing/2014/main" id="{868C7824-0F4F-C0F3-802B-040BFEC5E8A9}"/>
              </a:ext>
            </a:extLst>
          </p:cNvPr>
          <p:cNvSpPr txBox="1"/>
          <p:nvPr/>
        </p:nvSpPr>
        <p:spPr>
          <a:xfrm>
            <a:off x="1094015" y="1916279"/>
            <a:ext cx="10350500" cy="3170099"/>
          </a:xfrm>
          <a:prstGeom prst="rect">
            <a:avLst/>
          </a:prstGeom>
          <a:noFill/>
        </p:spPr>
        <p:txBody>
          <a:bodyPr wrap="square">
            <a:spAutoFit/>
          </a:bodyPr>
          <a:lstStyle/>
          <a:p>
            <a:pPr marL="342900" indent="-342900">
              <a:buFont typeface="Wingdings" panose="05000000000000000000" pitchFamily="2" charset="2"/>
              <a:buChar char="ü"/>
            </a:pPr>
            <a:endParaRPr lang="en-GB" sz="2000" dirty="0">
              <a:solidFill>
                <a:srgbClr val="000000"/>
              </a:solidFill>
              <a:effectLst/>
              <a:latin typeface="Calibri" panose="020F0502020204030204" pitchFamily="34" charset="0"/>
              <a:ea typeface="Arial" panose="020B0604020202020204" pitchFamily="34" charset="0"/>
              <a:cs typeface="Calibri" panose="020F0502020204030204" pitchFamily="34" charset="0"/>
            </a:endParaRPr>
          </a:p>
          <a:p>
            <a:pPr marL="342900" indent="-342900">
              <a:buFont typeface="Wingdings" panose="05000000000000000000" pitchFamily="2" charset="2"/>
              <a:buChar char="ü"/>
            </a:pPr>
            <a:r>
              <a:rPr lang="en-GB" sz="3200" dirty="0">
                <a:solidFill>
                  <a:srgbClr val="000000"/>
                </a:solidFill>
                <a:latin typeface="Calibri" panose="020F0502020204030204" pitchFamily="34" charset="0"/>
                <a:ea typeface="Arial" panose="020B0604020202020204" pitchFamily="34" charset="0"/>
                <a:cs typeface="Calibri" panose="020F0502020204030204" pitchFamily="34" charset="0"/>
              </a:rPr>
              <a:t>7</a:t>
            </a:r>
            <a:r>
              <a:rPr lang="en-GB" sz="32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 hubs  – Central Library, 6 </a:t>
            </a:r>
            <a:r>
              <a:rPr lang="en-GB" sz="3200" dirty="0">
                <a:solidFill>
                  <a:srgbClr val="000000"/>
                </a:solidFill>
                <a:latin typeface="Calibri" panose="020F0502020204030204" pitchFamily="34" charset="0"/>
                <a:ea typeface="Arial" panose="020B0604020202020204" pitchFamily="34" charset="0"/>
                <a:cs typeface="Calibri" panose="020F0502020204030204" pitchFamily="34" charset="0"/>
              </a:rPr>
              <a:t>Children's</a:t>
            </a:r>
            <a:r>
              <a:rPr lang="en-GB" sz="3200" dirty="0">
                <a:solidFill>
                  <a:srgbClr val="000000"/>
                </a:solidFill>
                <a:effectLst/>
                <a:latin typeface="Calibri" panose="020F0502020204030204" pitchFamily="34" charset="0"/>
                <a:ea typeface="Arial" panose="020B0604020202020204" pitchFamily="34" charset="0"/>
                <a:cs typeface="Calibri" panose="020F0502020204030204" pitchFamily="34" charset="0"/>
              </a:rPr>
              <a:t> Centres: Beever, Stanley Road, Medlock Vale, Springmeadows, Shaw, Alexandra</a:t>
            </a:r>
          </a:p>
          <a:p>
            <a:pPr marL="342900" indent="-342900">
              <a:buFont typeface="Wingdings" panose="05000000000000000000" pitchFamily="2" charset="2"/>
              <a:buChar char="ü"/>
            </a:pPr>
            <a:r>
              <a:rPr lang="en-GB" sz="3200" dirty="0">
                <a:solidFill>
                  <a:srgbClr val="000000"/>
                </a:solidFill>
                <a:latin typeface="Calibri" panose="020F0502020204030204" pitchFamily="34" charset="0"/>
                <a:cs typeface="Calibri" panose="020F0502020204030204" pitchFamily="34" charset="0"/>
              </a:rPr>
              <a:t>Developing the range of services being delivered in the hubs</a:t>
            </a:r>
          </a:p>
          <a:p>
            <a:pPr marL="342900" indent="-342900">
              <a:buFont typeface="Wingdings" panose="05000000000000000000" pitchFamily="2" charset="2"/>
              <a:buChar char="ü"/>
            </a:pPr>
            <a:endParaRPr lang="en-GB"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645833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137F056-812D-7B92-EA63-92996C30C106}"/>
              </a:ext>
            </a:extLst>
          </p:cNvPr>
          <p:cNvSpPr>
            <a:spLocks noGrp="1"/>
          </p:cNvSpPr>
          <p:nvPr>
            <p:ph idx="1"/>
          </p:nvPr>
        </p:nvSpPr>
        <p:spPr>
          <a:xfrm>
            <a:off x="968829" y="1492708"/>
            <a:ext cx="4038509" cy="3143241"/>
          </a:xfrm>
        </p:spPr>
        <p:txBody>
          <a:bodyPr>
            <a:normAutofit/>
          </a:bodyPr>
          <a:lstStyle/>
          <a:p>
            <a:r>
              <a:rPr lang="en-GB" sz="2800" b="1" dirty="0"/>
              <a:t>Family Hub Website</a:t>
            </a:r>
          </a:p>
          <a:p>
            <a:endParaRPr lang="en-GB" sz="2000" dirty="0"/>
          </a:p>
        </p:txBody>
      </p:sp>
      <p:pic>
        <p:nvPicPr>
          <p:cNvPr id="7" name="Picture 6" descr="A qr code with black dots&#10;&#10;Description automatically generated">
            <a:extLst>
              <a:ext uri="{FF2B5EF4-FFF2-40B4-BE49-F238E27FC236}">
                <a16:creationId xmlns:a16="http://schemas.microsoft.com/office/drawing/2014/main" id="{C59D15C2-2E14-78FE-6E88-8EC6560C9788}"/>
              </a:ext>
            </a:extLst>
          </p:cNvPr>
          <p:cNvPicPr>
            <a:picLocks noChangeAspect="1"/>
          </p:cNvPicPr>
          <p:nvPr/>
        </p:nvPicPr>
        <p:blipFill rotWithShape="1">
          <a:blip r:embed="rId3">
            <a:extLst>
              <a:ext uri="{28A0092B-C50C-407E-A947-70E740481C1C}">
                <a14:useLocalDpi xmlns:a14="http://schemas.microsoft.com/office/drawing/2010/main" val="0"/>
              </a:ext>
            </a:extLst>
          </a:blip>
          <a:srcRect t="4506" r="-1" b="-1"/>
          <a:stretch/>
        </p:blipFill>
        <p:spPr>
          <a:xfrm>
            <a:off x="5010386" y="10"/>
            <a:ext cx="7181613" cy="6857990"/>
          </a:xfrm>
          <a:prstGeom prst="rect">
            <a:avLst/>
          </a:prstGeom>
          <a:effectLst/>
        </p:spPr>
      </p:pic>
    </p:spTree>
    <p:extLst>
      <p:ext uri="{BB962C8B-B14F-4D97-AF65-F5344CB8AC3E}">
        <p14:creationId xmlns:p14="http://schemas.microsoft.com/office/powerpoint/2010/main" val="142479928"/>
      </p:ext>
    </p:extLst>
  </p:cSld>
  <p:clrMapOvr>
    <a:masterClrMapping/>
  </p:clrMapOvr>
  <p:transition>
    <p:wipe dir="r"/>
  </p:transition>
</p:sld>
</file>

<file path=ppt/theme/theme1.xml><?xml version="1.0" encoding="utf-8"?>
<a:theme xmlns:a="http://schemas.openxmlformats.org/drawingml/2006/main" name="Hemisphere">
  <a:themeElements>
    <a:clrScheme name="">
      <a:dk1>
        <a:srgbClr val="000000"/>
      </a:dk1>
      <a:lt1>
        <a:srgbClr val="FFFFFF"/>
      </a:lt1>
      <a:dk2>
        <a:srgbClr val="000000"/>
      </a:dk2>
      <a:lt2>
        <a:srgbClr val="666633"/>
      </a:lt2>
      <a:accent1>
        <a:srgbClr val="339933"/>
      </a:accent1>
      <a:accent2>
        <a:srgbClr val="800000"/>
      </a:accent2>
      <a:accent3>
        <a:srgbClr val="FFFFFF"/>
      </a:accent3>
      <a:accent4>
        <a:srgbClr val="000000"/>
      </a:accent4>
      <a:accent5>
        <a:srgbClr val="ADCAAD"/>
      </a:accent5>
      <a:accent6>
        <a:srgbClr val="730000"/>
      </a:accent6>
      <a:hlink>
        <a:srgbClr val="0033CC"/>
      </a:hlink>
      <a:folHlink>
        <a:srgbClr val="FFCC66"/>
      </a:folHlink>
    </a:clrScheme>
    <a:fontScheme name="Hemisphe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Hemispher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Hemispher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Hemispher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Hemispher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Hemisphe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Hemisphe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Hemisphe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Hemisphere 8">
        <a:dk1>
          <a:srgbClr val="000000"/>
        </a:dk1>
        <a:lt1>
          <a:srgbClr val="FFFFCC"/>
        </a:lt1>
        <a:dk2>
          <a:srgbClr val="660066"/>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EE101EBE939447BB9271A1A908A27C" ma:contentTypeVersion="15" ma:contentTypeDescription="Create a new document." ma:contentTypeScope="" ma:versionID="db84236501498aeaeb8ea9b37018a42b">
  <xsd:schema xmlns:xsd="http://www.w3.org/2001/XMLSchema" xmlns:xs="http://www.w3.org/2001/XMLSchema" xmlns:p="http://schemas.microsoft.com/office/2006/metadata/properties" xmlns:ns2="ab7bbadb-7227-4f12-b5d6-0ff17fd79999" xmlns:ns3="1372f3eb-fbc9-473d-92f2-1dcfa543ca4a" targetNamespace="http://schemas.microsoft.com/office/2006/metadata/properties" ma:root="true" ma:fieldsID="cb678fcb97cc2ccc3d56678a994f9253" ns2:_="" ns3:_="">
    <xsd:import namespace="ab7bbadb-7227-4f12-b5d6-0ff17fd79999"/>
    <xsd:import namespace="1372f3eb-fbc9-473d-92f2-1dcfa543ca4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7bbadb-7227-4f12-b5d6-0ff17fd799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79290ff7-9158-40dc-94cf-fe9c84514b8f" ma:termSetId="09814cd3-568e-fe90-9814-8d621ff8fb84" ma:anchorId="fba54fb3-c3e1-fe81-a776-ca4b69148c4d" ma:open="true" ma:isKeyword="false">
      <xsd:complexType>
        <xsd:sequence>
          <xsd:element ref="pc:Terms" minOccurs="0" maxOccurs="1"/>
        </xsd:sequence>
      </xsd:complex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372f3eb-fbc9-473d-92f2-1dcfa543ca4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e6643582-21e9-4c96-b3ab-0ce26da2e8ec}" ma:internalName="TaxCatchAll" ma:showField="CatchAllData" ma:web="1372f3eb-fbc9-473d-92f2-1dcfa543ca4a">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372f3eb-fbc9-473d-92f2-1dcfa543ca4a" xsi:nil="true"/>
    <lcf76f155ced4ddcb4097134ff3c332f xmlns="ab7bbadb-7227-4f12-b5d6-0ff17fd7999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0F56EA5-929B-4C70-8B63-0F5A056270A1}"/>
</file>

<file path=customXml/itemProps2.xml><?xml version="1.0" encoding="utf-8"?>
<ds:datastoreItem xmlns:ds="http://schemas.openxmlformats.org/officeDocument/2006/customXml" ds:itemID="{C571E0FF-1531-4F75-A732-DC4DE2C0109F}"/>
</file>

<file path=customXml/itemProps3.xml><?xml version="1.0" encoding="utf-8"?>
<ds:datastoreItem xmlns:ds="http://schemas.openxmlformats.org/officeDocument/2006/customXml" ds:itemID="{4EA4AD4B-6EC5-4134-A490-671CC8AF5947}"/>
</file>

<file path=docProps/app.xml><?xml version="1.0" encoding="utf-8"?>
<Properties xmlns="http://schemas.openxmlformats.org/officeDocument/2006/extended-properties" xmlns:vt="http://schemas.openxmlformats.org/officeDocument/2006/docPropsVTypes">
  <TotalTime>9526</TotalTime>
  <Words>393</Words>
  <Application>Microsoft Office PowerPoint</Application>
  <PresentationFormat>Widescreen</PresentationFormat>
  <Paragraphs>60</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Fira Sans Extra Condensed Medium</vt:lpstr>
      <vt:lpstr>Roboto</vt:lpstr>
      <vt:lpstr>Wingdings</vt:lpstr>
      <vt:lpstr>Hemisphere</vt:lpstr>
      <vt:lpstr>Operational overview of Family Hubs in Oldham:   Meeting the needs of our children and young people and their families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Hubs Summary</dc:title>
  <dc:creator>Karen Rose</dc:creator>
  <cp:lastModifiedBy>Sonja Jones</cp:lastModifiedBy>
  <cp:revision>133</cp:revision>
  <dcterms:created xsi:type="dcterms:W3CDTF">2022-07-07T11:23:11Z</dcterms:created>
  <dcterms:modified xsi:type="dcterms:W3CDTF">2025-03-17T14:47:26Z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0x0101006CEE101EBE939447BB9271A1A908A27C</vt:lpwstr>
  </property>
</Properties>
</file>